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Lst>
  <p:sldSz cy="10287000" cx="18288000"/>
  <p:notesSz cx="6858000" cy="9144000"/>
  <p:embeddedFontLst>
    <p:embeddedFont>
      <p:font typeface="Open Sans SemiBold"/>
      <p:regular r:id="rId66"/>
      <p:bold r:id="rId67"/>
      <p:italic r:id="rId68"/>
      <p:boldItalic r:id="rId69"/>
    </p:embeddedFont>
    <p:embeddedFont>
      <p:font typeface="Bitter"/>
      <p:regular r:id="rId70"/>
      <p:bold r:id="rId71"/>
      <p:italic r:id="rId72"/>
      <p:boldItalic r:id="rId73"/>
    </p:embeddedFont>
    <p:embeddedFont>
      <p:font typeface="Bitter Medium"/>
      <p:regular r:id="rId74"/>
      <p:bold r:id="rId75"/>
      <p:italic r:id="rId76"/>
      <p:boldItalic r:id="rId77"/>
    </p:embeddedFont>
    <p:embeddedFont>
      <p:font typeface="Gill Sans"/>
      <p:regular r:id="rId78"/>
      <p:bold r:id="rId79"/>
    </p:embeddedFont>
    <p:embeddedFont>
      <p:font typeface="Bitter SemiBold"/>
      <p:regular r:id="rId80"/>
      <p:bold r:id="rId81"/>
      <p:italic r:id="rId82"/>
      <p:boldItalic r:id="rId83"/>
    </p:embeddedFont>
    <p:embeddedFont>
      <p:font typeface="Open Sans Light"/>
      <p:regular r:id="rId84"/>
      <p:bold r:id="rId85"/>
      <p:italic r:id="rId86"/>
      <p:boldItalic r:id="rId87"/>
    </p:embeddedFont>
    <p:embeddedFont>
      <p:font typeface="Open Sans"/>
      <p:regular r:id="rId88"/>
      <p:bold r:id="rId89"/>
      <p:italic r:id="rId90"/>
      <p:boldItalic r:id="rId91"/>
    </p:embeddedFont>
    <p:embeddedFont>
      <p:font typeface="Century Gothic"/>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A4A3A4"/>
          </p15:clr>
        </p15:guide>
        <p15:guide id="2" pos="57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font" Target="fonts/OpenSansLight-regular.fntdata"/><Relationship Id="rId83" Type="http://schemas.openxmlformats.org/officeDocument/2006/relationships/font" Target="fonts/BitterSemiBold-boldItalic.fntdata"/><Relationship Id="rId42" Type="http://schemas.openxmlformats.org/officeDocument/2006/relationships/slide" Target="slides/slide37.xml"/><Relationship Id="rId86" Type="http://schemas.openxmlformats.org/officeDocument/2006/relationships/font" Target="fonts/OpenSansLight-italic.fntdata"/><Relationship Id="rId41" Type="http://schemas.openxmlformats.org/officeDocument/2006/relationships/slide" Target="slides/slide36.xml"/><Relationship Id="rId85" Type="http://schemas.openxmlformats.org/officeDocument/2006/relationships/font" Target="fonts/OpenSansLight-bold.fntdata"/><Relationship Id="rId44" Type="http://schemas.openxmlformats.org/officeDocument/2006/relationships/slide" Target="slides/slide39.xml"/><Relationship Id="rId88" Type="http://schemas.openxmlformats.org/officeDocument/2006/relationships/font" Target="fonts/OpenSans-regular.fntdata"/><Relationship Id="rId43" Type="http://schemas.openxmlformats.org/officeDocument/2006/relationships/slide" Target="slides/slide38.xml"/><Relationship Id="rId87" Type="http://schemas.openxmlformats.org/officeDocument/2006/relationships/font" Target="fonts/OpenSansLight-boldItalic.fntdata"/><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OpenSans-bold.fntdata"/><Relationship Id="rId80" Type="http://schemas.openxmlformats.org/officeDocument/2006/relationships/font" Target="fonts/BitterSemiBold-regular.fntdata"/><Relationship Id="rId82" Type="http://schemas.openxmlformats.org/officeDocument/2006/relationships/font" Target="fonts/BitterSemiBold-italic.fntdata"/><Relationship Id="rId81" Type="http://schemas.openxmlformats.org/officeDocument/2006/relationships/font" Target="fonts/BitterSemiBold-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itter-boldItalic.fntdata"/><Relationship Id="rId72" Type="http://schemas.openxmlformats.org/officeDocument/2006/relationships/font" Target="fonts/Bitter-italic.fntdata"/><Relationship Id="rId31" Type="http://schemas.openxmlformats.org/officeDocument/2006/relationships/slide" Target="slides/slide26.xml"/><Relationship Id="rId75" Type="http://schemas.openxmlformats.org/officeDocument/2006/relationships/font" Target="fonts/BitterMedium-bold.fntdata"/><Relationship Id="rId30" Type="http://schemas.openxmlformats.org/officeDocument/2006/relationships/slide" Target="slides/slide25.xml"/><Relationship Id="rId74" Type="http://schemas.openxmlformats.org/officeDocument/2006/relationships/font" Target="fonts/BitterMedium-regular.fntdata"/><Relationship Id="rId33" Type="http://schemas.openxmlformats.org/officeDocument/2006/relationships/slide" Target="slides/slide28.xml"/><Relationship Id="rId77" Type="http://schemas.openxmlformats.org/officeDocument/2006/relationships/font" Target="fonts/BitterMedium-boldItalic.fntdata"/><Relationship Id="rId32" Type="http://schemas.openxmlformats.org/officeDocument/2006/relationships/slide" Target="slides/slide27.xml"/><Relationship Id="rId76" Type="http://schemas.openxmlformats.org/officeDocument/2006/relationships/font" Target="fonts/BitterMedium-italic.fntdata"/><Relationship Id="rId35" Type="http://schemas.openxmlformats.org/officeDocument/2006/relationships/slide" Target="slides/slide30.xml"/><Relationship Id="rId79" Type="http://schemas.openxmlformats.org/officeDocument/2006/relationships/font" Target="fonts/GillSans-bold.fntdata"/><Relationship Id="rId34" Type="http://schemas.openxmlformats.org/officeDocument/2006/relationships/slide" Target="slides/slide29.xml"/><Relationship Id="rId78" Type="http://schemas.openxmlformats.org/officeDocument/2006/relationships/font" Target="fonts/GillSans-regular.fntdata"/><Relationship Id="rId71" Type="http://schemas.openxmlformats.org/officeDocument/2006/relationships/font" Target="fonts/Bitter-bold.fntdata"/><Relationship Id="rId70" Type="http://schemas.openxmlformats.org/officeDocument/2006/relationships/font" Target="fonts/Bitter-regular.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font" Target="fonts/OpenSansSemiBold-regular.fntdata"/><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font" Target="fonts/OpenSansSemiBold-italic.fntdata"/><Relationship Id="rId23" Type="http://schemas.openxmlformats.org/officeDocument/2006/relationships/slide" Target="slides/slide18.xml"/><Relationship Id="rId67" Type="http://schemas.openxmlformats.org/officeDocument/2006/relationships/font" Target="fonts/OpenSansSemiBold-bold.fntdata"/><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OpenSansSemiBold-bold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CenturyGothic-boldItalic.fntdata"/><Relationship Id="rId50" Type="http://schemas.openxmlformats.org/officeDocument/2006/relationships/slide" Target="slides/slide45.xml"/><Relationship Id="rId94" Type="http://schemas.openxmlformats.org/officeDocument/2006/relationships/font" Target="fonts/CenturyGothic-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OpenSans-boldItalic.fntdata"/><Relationship Id="rId90" Type="http://schemas.openxmlformats.org/officeDocument/2006/relationships/font" Target="fonts/OpenSans-italic.fntdata"/><Relationship Id="rId93" Type="http://schemas.openxmlformats.org/officeDocument/2006/relationships/font" Target="fonts/CenturyGothic-bold.fntdata"/><Relationship Id="rId92" Type="http://schemas.openxmlformats.org/officeDocument/2006/relationships/font" Target="fonts/CenturyGothic-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201" name="Google Shape;201;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37c31a43e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0" name="Google Shape;210;g1e37c31a43e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554a45c5b_0_4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554a45c5b_0_48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9554a45c5b_0_72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9554a45c5b_0_727: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7dcd8d67bb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7dcd8d67bb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47a24e8cbf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247a24e8cbf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 name="Google Shape;429;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58fe4e4a9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58fe4e4a9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0" name="Google Shape;500;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9" name="Google Shape;579;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8" name="Shape 608"/>
        <p:cNvGrpSpPr/>
        <p:nvPr/>
      </p:nvGrpSpPr>
      <p:grpSpPr>
        <a:xfrm>
          <a:off x="0" y="0"/>
          <a:ext cx="0" cy="0"/>
          <a:chOff x="0" y="0"/>
          <a:chExt cx="0" cy="0"/>
        </a:xfrm>
      </p:grpSpPr>
      <p:sp>
        <p:nvSpPr>
          <p:cNvPr id="609" name="Google Shape;609;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0" name="Google Shape;610;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0" name="Shape 710"/>
        <p:cNvGrpSpPr/>
        <p:nvPr/>
      </p:nvGrpSpPr>
      <p:grpSpPr>
        <a:xfrm>
          <a:off x="0" y="0"/>
          <a:ext cx="0" cy="0"/>
          <a:chOff x="0" y="0"/>
          <a:chExt cx="0" cy="0"/>
        </a:xfrm>
      </p:grpSpPr>
      <p:sp>
        <p:nvSpPr>
          <p:cNvPr id="711" name="Google Shape;711;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12" name="Google Shape;712;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9" name="Google Shape;729;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e37c31a43e_0_2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e37c31a43e_0_2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61" name="Google Shape;161;g1e37c31a43e_0_20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1" name="Google Shape;741;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5" name="Shape 855"/>
        <p:cNvGrpSpPr/>
        <p:nvPr/>
      </p:nvGrpSpPr>
      <p:grpSpPr>
        <a:xfrm>
          <a:off x="0" y="0"/>
          <a:ext cx="0" cy="0"/>
          <a:chOff x="0" y="0"/>
          <a:chExt cx="0" cy="0"/>
        </a:xfrm>
      </p:grpSpPr>
      <p:sp>
        <p:nvSpPr>
          <p:cNvPr id="856" name="Google Shape;856;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4" name="Google Shape;864;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9" name="Shape 869"/>
        <p:cNvGrpSpPr/>
        <p:nvPr/>
      </p:nvGrpSpPr>
      <p:grpSpPr>
        <a:xfrm>
          <a:off x="0" y="0"/>
          <a:ext cx="0" cy="0"/>
          <a:chOff x="0" y="0"/>
          <a:chExt cx="0" cy="0"/>
        </a:xfrm>
      </p:grpSpPr>
      <p:sp>
        <p:nvSpPr>
          <p:cNvPr id="870" name="Google Shape;870;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1" name="Google Shape;871;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9554a45c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9554a45c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9554a45c5b_0_24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9554a45c5b_0_241: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9.png"/><Relationship Id="rId3" Type="http://schemas.openxmlformats.org/officeDocument/2006/relationships/image" Target="../media/image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1">
  <p:cSld name="Transition Light 1">
    <p:spTree>
      <p:nvGrpSpPr>
        <p:cNvPr id="49" name="Shape 49"/>
        <p:cNvGrpSpPr/>
        <p:nvPr/>
      </p:nvGrpSpPr>
      <p:grpSpPr>
        <a:xfrm>
          <a:off x="0" y="0"/>
          <a:ext cx="0" cy="0"/>
          <a:chOff x="0" y="0"/>
          <a:chExt cx="0" cy="0"/>
        </a:xfrm>
      </p:grpSpPr>
      <p:sp>
        <p:nvSpPr>
          <p:cNvPr id="50" name="Google Shape;50;p11"/>
          <p:cNvSpPr txBox="1"/>
          <p:nvPr>
            <p:ph type="title"/>
          </p:nvPr>
        </p:nvSpPr>
        <p:spPr>
          <a:xfrm>
            <a:off x="914400" y="3671888"/>
            <a:ext cx="16459200" cy="1988700"/>
          </a:xfrm>
          <a:prstGeom prst="rect">
            <a:avLst/>
          </a:prstGeom>
          <a:noFill/>
          <a:ln>
            <a:noFill/>
          </a:ln>
        </p:spPr>
        <p:txBody>
          <a:bodyPr anchorCtr="0" anchor="ctr" bIns="102875" lIns="102875" spcFirstLastPara="1" rIns="102875" wrap="square" tIns="102875">
            <a:normAutofit/>
          </a:bodyPr>
          <a:lstStyle>
            <a:lvl1pPr lvl="0" marR="0" rtl="0" algn="ctr">
              <a:lnSpc>
                <a:spcPct val="90000"/>
              </a:lnSpc>
              <a:spcBef>
                <a:spcPts val="0"/>
              </a:spcBef>
              <a:spcAft>
                <a:spcPts val="0"/>
              </a:spcAft>
              <a:buClr>
                <a:schemeClr val="accent1"/>
              </a:buClr>
              <a:buSzPts val="3600"/>
              <a:buFont typeface="Gill Sans"/>
              <a:buNone/>
              <a:defRPr b="0" i="0" sz="3600" u="none" cap="none" strike="noStrike">
                <a:solidFill>
                  <a:schemeClr val="accent1"/>
                </a:solidFill>
                <a:latin typeface="Gill Sans"/>
                <a:ea typeface="Gill Sans"/>
                <a:cs typeface="Gill Sans"/>
                <a:sym typeface="Gill Sans"/>
              </a:defRPr>
            </a:lvl1pPr>
            <a:lvl2pPr lvl="1" rtl="0">
              <a:spcBef>
                <a:spcPts val="0"/>
              </a:spcBef>
              <a:spcAft>
                <a:spcPts val="0"/>
              </a:spcAft>
              <a:buClr>
                <a:schemeClr val="accent1"/>
              </a:buClr>
              <a:buSzPts val="3600"/>
              <a:buFont typeface="Arial"/>
              <a:buNone/>
              <a:defRPr sz="2900">
                <a:solidFill>
                  <a:schemeClr val="accent1"/>
                </a:solidFill>
              </a:defRPr>
            </a:lvl2pPr>
            <a:lvl3pPr lvl="2" rtl="0">
              <a:spcBef>
                <a:spcPts val="0"/>
              </a:spcBef>
              <a:spcAft>
                <a:spcPts val="0"/>
              </a:spcAft>
              <a:buClr>
                <a:schemeClr val="accent1"/>
              </a:buClr>
              <a:buSzPts val="3600"/>
              <a:buFont typeface="Arial"/>
              <a:buNone/>
              <a:defRPr sz="2900">
                <a:solidFill>
                  <a:schemeClr val="accent1"/>
                </a:solidFill>
              </a:defRPr>
            </a:lvl3pPr>
            <a:lvl4pPr lvl="3" rtl="0">
              <a:spcBef>
                <a:spcPts val="0"/>
              </a:spcBef>
              <a:spcAft>
                <a:spcPts val="0"/>
              </a:spcAft>
              <a:buClr>
                <a:schemeClr val="accent1"/>
              </a:buClr>
              <a:buSzPts val="3600"/>
              <a:buFont typeface="Arial"/>
              <a:buNone/>
              <a:defRPr sz="2900">
                <a:solidFill>
                  <a:schemeClr val="accent1"/>
                </a:solidFill>
              </a:defRPr>
            </a:lvl4pPr>
            <a:lvl5pPr lvl="4" rtl="0">
              <a:spcBef>
                <a:spcPts val="0"/>
              </a:spcBef>
              <a:spcAft>
                <a:spcPts val="0"/>
              </a:spcAft>
              <a:buClr>
                <a:schemeClr val="accent1"/>
              </a:buClr>
              <a:buSzPts val="3600"/>
              <a:buFont typeface="Arial"/>
              <a:buNone/>
              <a:defRPr sz="2900">
                <a:solidFill>
                  <a:schemeClr val="accent1"/>
                </a:solidFill>
              </a:defRPr>
            </a:lvl5pPr>
            <a:lvl6pPr lvl="5" rtl="0">
              <a:spcBef>
                <a:spcPts val="0"/>
              </a:spcBef>
              <a:spcAft>
                <a:spcPts val="0"/>
              </a:spcAft>
              <a:buClr>
                <a:schemeClr val="accent1"/>
              </a:buClr>
              <a:buSzPts val="3600"/>
              <a:buFont typeface="Arial"/>
              <a:buNone/>
              <a:defRPr sz="2900">
                <a:solidFill>
                  <a:schemeClr val="accent1"/>
                </a:solidFill>
              </a:defRPr>
            </a:lvl6pPr>
            <a:lvl7pPr lvl="6" rtl="0">
              <a:spcBef>
                <a:spcPts val="0"/>
              </a:spcBef>
              <a:spcAft>
                <a:spcPts val="0"/>
              </a:spcAft>
              <a:buClr>
                <a:schemeClr val="accent1"/>
              </a:buClr>
              <a:buSzPts val="3600"/>
              <a:buFont typeface="Arial"/>
              <a:buNone/>
              <a:defRPr sz="2900">
                <a:solidFill>
                  <a:schemeClr val="accent1"/>
                </a:solidFill>
              </a:defRPr>
            </a:lvl7pPr>
            <a:lvl8pPr lvl="7" rtl="0">
              <a:spcBef>
                <a:spcPts val="0"/>
              </a:spcBef>
              <a:spcAft>
                <a:spcPts val="0"/>
              </a:spcAft>
              <a:buClr>
                <a:schemeClr val="accent1"/>
              </a:buClr>
              <a:buSzPts val="3600"/>
              <a:buFont typeface="Arial"/>
              <a:buNone/>
              <a:defRPr sz="2900">
                <a:solidFill>
                  <a:schemeClr val="accent1"/>
                </a:solidFill>
              </a:defRPr>
            </a:lvl8pPr>
            <a:lvl9pPr lvl="8" rtl="0">
              <a:spcBef>
                <a:spcPts val="0"/>
              </a:spcBef>
              <a:spcAft>
                <a:spcPts val="0"/>
              </a:spcAft>
              <a:buClr>
                <a:schemeClr val="accent1"/>
              </a:buClr>
              <a:buSzPts val="3600"/>
              <a:buFont typeface="Arial"/>
              <a:buNone/>
              <a:defRPr sz="29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51" name="Shape 51"/>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52" name="Shape 52"/>
        <p:cNvGrpSpPr/>
        <p:nvPr/>
      </p:nvGrpSpPr>
      <p:grpSpPr>
        <a:xfrm>
          <a:off x="0" y="0"/>
          <a:ext cx="0" cy="0"/>
          <a:chOff x="0" y="0"/>
          <a:chExt cx="0" cy="0"/>
        </a:xfrm>
      </p:grpSpPr>
      <p:sp>
        <p:nvSpPr>
          <p:cNvPr id="53" name="Google Shape;53;p13"/>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3"/>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5" name="Google Shape;55;p13"/>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56" name="Shape 56"/>
        <p:cNvGrpSpPr/>
        <p:nvPr/>
      </p:nvGrpSpPr>
      <p:grpSpPr>
        <a:xfrm>
          <a:off x="0" y="0"/>
          <a:ext cx="0" cy="0"/>
          <a:chOff x="0" y="0"/>
          <a:chExt cx="0" cy="0"/>
        </a:xfrm>
      </p:grpSpPr>
      <p:sp>
        <p:nvSpPr>
          <p:cNvPr id="57" name="Google Shape;57;p14"/>
          <p:cNvSpPr txBox="1"/>
          <p:nvPr>
            <p:ph type="title"/>
          </p:nvPr>
        </p:nvSpPr>
        <p:spPr>
          <a:xfrm>
            <a:off x="914400" y="3671888"/>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8" name="Google Shape;58;p14"/>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4"/>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60" name="Shape 60"/>
        <p:cNvGrpSpPr/>
        <p:nvPr/>
      </p:nvGrpSpPr>
      <p:grpSpPr>
        <a:xfrm>
          <a:off x="0" y="0"/>
          <a:ext cx="0" cy="0"/>
          <a:chOff x="0" y="0"/>
          <a:chExt cx="0" cy="0"/>
        </a:xfrm>
      </p:grpSpPr>
      <p:sp>
        <p:nvSpPr>
          <p:cNvPr id="61" name="Google Shape;61;p15"/>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5"/>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63" name="Google Shape;63;p15"/>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64" name="Google Shape;64;p15"/>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 name="Shape 65"/>
        <p:cNvGrpSpPr/>
        <p:nvPr/>
      </p:nvGrpSpPr>
      <p:grpSpPr>
        <a:xfrm>
          <a:off x="0" y="0"/>
          <a:ext cx="0" cy="0"/>
          <a:chOff x="0" y="0"/>
          <a:chExt cx="0" cy="0"/>
        </a:xfrm>
      </p:grpSpPr>
      <p:sp>
        <p:nvSpPr>
          <p:cNvPr id="66" name="Google Shape;66;p16"/>
          <p:cNvSpPr/>
          <p:nvPr>
            <p:ph idx="2" type="pic"/>
          </p:nvPr>
        </p:nvSpPr>
        <p:spPr>
          <a:xfrm>
            <a:off x="0" y="0"/>
            <a:ext cx="18288000" cy="10287000"/>
          </a:xfrm>
          <a:prstGeom prst="rect">
            <a:avLst/>
          </a:prstGeom>
          <a:noFill/>
          <a:ln>
            <a:noFill/>
          </a:ln>
        </p:spPr>
        <p:txBody>
          <a:bodyPr anchorCtr="0" anchor="t" bIns="0" lIns="0" spcFirstLastPara="1" rIns="0" wrap="square" tIns="0">
            <a:noAutofit/>
          </a:bodyPr>
          <a:lstStyle>
            <a:lvl1pPr lvl="0" marR="0" rtl="0" algn="ctr">
              <a:lnSpc>
                <a:spcPct val="100000"/>
              </a:lnSpc>
              <a:spcBef>
                <a:spcPts val="1800"/>
              </a:spcBef>
              <a:spcAft>
                <a:spcPts val="0"/>
              </a:spcAft>
              <a:buClr>
                <a:schemeClr val="dk1"/>
              </a:buClr>
              <a:buSzPts val="3600"/>
              <a:buFont typeface="Arial"/>
              <a:buNone/>
              <a:defRPr b="0" i="0" sz="3600" u="none" cap="none" strike="noStrike">
                <a:solidFill>
                  <a:schemeClr val="dk1"/>
                </a:solidFill>
                <a:latin typeface="Avenir"/>
                <a:ea typeface="Avenir"/>
                <a:cs typeface="Avenir"/>
                <a:sym typeface="Avenir"/>
              </a:defRPr>
            </a:lvl1pPr>
            <a:lvl2pPr lvl="1" marR="0" rtl="0" algn="l">
              <a:lnSpc>
                <a:spcPct val="100000"/>
              </a:lnSpc>
              <a:spcBef>
                <a:spcPts val="1800"/>
              </a:spcBef>
              <a:spcAft>
                <a:spcPts val="0"/>
              </a:spcAft>
              <a:buClr>
                <a:schemeClr val="dk1"/>
              </a:buClr>
              <a:buSzPts val="3000"/>
              <a:buFont typeface="Arial"/>
              <a:buChar char="•"/>
              <a:defRPr b="0" i="0" sz="3000" u="none" cap="none" strike="noStrike">
                <a:solidFill>
                  <a:schemeClr val="dk1"/>
                </a:solidFill>
                <a:latin typeface="Avenir"/>
                <a:ea typeface="Avenir"/>
                <a:cs typeface="Avenir"/>
                <a:sym typeface="Avenir"/>
              </a:defRPr>
            </a:lvl2pPr>
            <a:lvl3pPr lvl="2" marR="0" rtl="0" algn="l">
              <a:lnSpc>
                <a:spcPct val="100000"/>
              </a:lnSpc>
              <a:spcBef>
                <a:spcPts val="1800"/>
              </a:spcBef>
              <a:spcAft>
                <a:spcPts val="0"/>
              </a:spcAft>
              <a:buClr>
                <a:schemeClr val="dk1"/>
              </a:buClr>
              <a:buSzPts val="3000"/>
              <a:buFont typeface="Arial"/>
              <a:buChar char="•"/>
              <a:defRPr b="0" i="0" sz="3000" u="none" cap="none" strike="noStrike">
                <a:solidFill>
                  <a:schemeClr val="dk1"/>
                </a:solidFill>
                <a:latin typeface="Avenir"/>
                <a:ea typeface="Avenir"/>
                <a:cs typeface="Avenir"/>
                <a:sym typeface="Avenir"/>
              </a:defRPr>
            </a:lvl3pPr>
            <a:lvl4pPr lvl="3" marR="0" rtl="0" algn="l">
              <a:lnSpc>
                <a:spcPct val="100000"/>
              </a:lnSpc>
              <a:spcBef>
                <a:spcPts val="1800"/>
              </a:spcBef>
              <a:spcAft>
                <a:spcPts val="0"/>
              </a:spcAft>
              <a:buClr>
                <a:schemeClr val="dk1"/>
              </a:buClr>
              <a:buSzPts val="3000"/>
              <a:buFont typeface="Arial"/>
              <a:buChar char="•"/>
              <a:defRPr b="0" i="0" sz="3000" u="none" cap="none" strike="noStrike">
                <a:solidFill>
                  <a:schemeClr val="dk1"/>
                </a:solidFill>
                <a:latin typeface="Avenir"/>
                <a:ea typeface="Avenir"/>
                <a:cs typeface="Avenir"/>
                <a:sym typeface="Avenir"/>
              </a:defRPr>
            </a:lvl4pPr>
            <a:lvl5pPr lvl="4" marR="0" rtl="0" algn="l">
              <a:lnSpc>
                <a:spcPct val="100000"/>
              </a:lnSpc>
              <a:spcBef>
                <a:spcPts val="1800"/>
              </a:spcBef>
              <a:spcAft>
                <a:spcPts val="0"/>
              </a:spcAft>
              <a:buClr>
                <a:schemeClr val="dk1"/>
              </a:buClr>
              <a:buSzPts val="3000"/>
              <a:buFont typeface="Arial"/>
              <a:buChar char="•"/>
              <a:defRPr b="0" i="0" sz="3000" u="none" cap="none" strike="noStrike">
                <a:solidFill>
                  <a:schemeClr val="dk1"/>
                </a:solidFill>
                <a:latin typeface="Avenir"/>
                <a:ea typeface="Avenir"/>
                <a:cs typeface="Avenir"/>
                <a:sym typeface="Avenir"/>
              </a:defRPr>
            </a:lvl5pPr>
            <a:lvl6pPr lvl="5" marR="0" rtl="0" algn="l">
              <a:lnSpc>
                <a:spcPct val="90000"/>
              </a:lnSpc>
              <a:spcBef>
                <a:spcPts val="800"/>
              </a:spcBef>
              <a:spcAft>
                <a:spcPts val="0"/>
              </a:spcAft>
              <a:buClr>
                <a:schemeClr val="dk1"/>
              </a:buClr>
              <a:buSzPts val="2900"/>
              <a:buFont typeface="Arial"/>
              <a:buChar char="•"/>
              <a:defRPr b="0" i="0" sz="2900" u="none" cap="none" strike="noStrike">
                <a:solidFill>
                  <a:schemeClr val="dk1"/>
                </a:solidFill>
                <a:latin typeface="Avenir"/>
                <a:ea typeface="Avenir"/>
                <a:cs typeface="Avenir"/>
                <a:sym typeface="Avenir"/>
              </a:defRPr>
            </a:lvl6pPr>
            <a:lvl7pPr lvl="6" marR="0" rtl="0" algn="l">
              <a:lnSpc>
                <a:spcPct val="90000"/>
              </a:lnSpc>
              <a:spcBef>
                <a:spcPts val="800"/>
              </a:spcBef>
              <a:spcAft>
                <a:spcPts val="0"/>
              </a:spcAft>
              <a:buClr>
                <a:schemeClr val="dk1"/>
              </a:buClr>
              <a:buSzPts val="2900"/>
              <a:buFont typeface="Arial"/>
              <a:buChar char="•"/>
              <a:defRPr b="0" i="0" sz="2900" u="none" cap="none" strike="noStrike">
                <a:solidFill>
                  <a:schemeClr val="dk1"/>
                </a:solidFill>
                <a:latin typeface="Avenir"/>
                <a:ea typeface="Avenir"/>
                <a:cs typeface="Avenir"/>
                <a:sym typeface="Avenir"/>
              </a:defRPr>
            </a:lvl7pPr>
            <a:lvl8pPr lvl="7" marR="0" rtl="0" algn="l">
              <a:lnSpc>
                <a:spcPct val="90000"/>
              </a:lnSpc>
              <a:spcBef>
                <a:spcPts val="800"/>
              </a:spcBef>
              <a:spcAft>
                <a:spcPts val="0"/>
              </a:spcAft>
              <a:buClr>
                <a:schemeClr val="dk1"/>
              </a:buClr>
              <a:buSzPts val="2900"/>
              <a:buFont typeface="Arial"/>
              <a:buChar char="•"/>
              <a:defRPr b="0" i="0" sz="2900" u="none" cap="none" strike="noStrike">
                <a:solidFill>
                  <a:schemeClr val="dk1"/>
                </a:solidFill>
                <a:latin typeface="Avenir"/>
                <a:ea typeface="Avenir"/>
                <a:cs typeface="Avenir"/>
                <a:sym typeface="Avenir"/>
              </a:defRPr>
            </a:lvl8pPr>
            <a:lvl9pPr lvl="8" marR="0" rtl="0" algn="l">
              <a:lnSpc>
                <a:spcPct val="90000"/>
              </a:lnSpc>
              <a:spcBef>
                <a:spcPts val="800"/>
              </a:spcBef>
              <a:spcAft>
                <a:spcPts val="0"/>
              </a:spcAft>
              <a:buClr>
                <a:schemeClr val="dk1"/>
              </a:buClr>
              <a:buSzPts val="2900"/>
              <a:buFont typeface="Arial"/>
              <a:buChar char="•"/>
              <a:defRPr b="0" i="0" sz="2900" u="none" cap="none" strike="noStrike">
                <a:solidFill>
                  <a:schemeClr val="dk1"/>
                </a:solidFill>
                <a:latin typeface="Avenir"/>
                <a:ea typeface="Avenir"/>
                <a:cs typeface="Avenir"/>
                <a:sym typeface="Avenir"/>
              </a:defRPr>
            </a:lvl9pPr>
          </a:lstStyle>
          <a:p/>
        </p:txBody>
      </p:sp>
      <p:sp>
        <p:nvSpPr>
          <p:cNvPr id="67" name="Google Shape;67;p16"/>
          <p:cNvSpPr txBox="1"/>
          <p:nvPr>
            <p:ph type="title"/>
          </p:nvPr>
        </p:nvSpPr>
        <p:spPr>
          <a:xfrm>
            <a:off x="685800" y="1371600"/>
            <a:ext cx="16870200" cy="7543800"/>
          </a:xfrm>
          <a:prstGeom prst="rect">
            <a:avLst/>
          </a:prstGeom>
          <a:noFill/>
          <a:ln>
            <a:noFill/>
          </a:ln>
        </p:spPr>
        <p:txBody>
          <a:bodyPr anchorCtr="0" anchor="ctr" bIns="0" lIns="0" spcFirstLastPara="1" rIns="0" wrap="square" tIns="0">
            <a:normAutofit/>
          </a:bodyPr>
          <a:lstStyle>
            <a:lvl1pPr lvl="0" rtl="0" algn="ctr">
              <a:lnSpc>
                <a:spcPct val="100000"/>
              </a:lnSpc>
              <a:spcBef>
                <a:spcPts val="0"/>
              </a:spcBef>
              <a:spcAft>
                <a:spcPts val="0"/>
              </a:spcAft>
              <a:buClr>
                <a:schemeClr val="dk1"/>
              </a:buClr>
              <a:buSzPts val="6600"/>
              <a:buFont typeface="Avenir"/>
              <a:buNone/>
              <a:defRPr b="0" i="0" sz="6600" cap="none">
                <a:solidFill>
                  <a:schemeClr val="dk1"/>
                </a:solidFill>
                <a:latin typeface="Avenir"/>
                <a:ea typeface="Avenir"/>
                <a:cs typeface="Avenir"/>
                <a:sym typeface="Avenir"/>
              </a:defRPr>
            </a:lvl1pPr>
            <a:lvl2pPr lvl="1" rtl="0" algn="l">
              <a:lnSpc>
                <a:spcPct val="100000"/>
              </a:lnSpc>
              <a:spcBef>
                <a:spcPts val="0"/>
              </a:spcBef>
              <a:spcAft>
                <a:spcPts val="0"/>
              </a:spcAft>
              <a:buSzPts val="2300"/>
              <a:buNone/>
              <a:defRPr/>
            </a:lvl2pPr>
            <a:lvl3pPr lvl="2" rtl="0" algn="l">
              <a:lnSpc>
                <a:spcPct val="100000"/>
              </a:lnSpc>
              <a:spcBef>
                <a:spcPts val="0"/>
              </a:spcBef>
              <a:spcAft>
                <a:spcPts val="0"/>
              </a:spcAft>
              <a:buSzPts val="2300"/>
              <a:buNone/>
              <a:defRPr/>
            </a:lvl3pPr>
            <a:lvl4pPr lvl="3" rtl="0" algn="l">
              <a:lnSpc>
                <a:spcPct val="100000"/>
              </a:lnSpc>
              <a:spcBef>
                <a:spcPts val="0"/>
              </a:spcBef>
              <a:spcAft>
                <a:spcPts val="0"/>
              </a:spcAft>
              <a:buSzPts val="2300"/>
              <a:buNone/>
              <a:defRPr/>
            </a:lvl4pPr>
            <a:lvl5pPr lvl="4" rtl="0" algn="l">
              <a:lnSpc>
                <a:spcPct val="100000"/>
              </a:lnSpc>
              <a:spcBef>
                <a:spcPts val="0"/>
              </a:spcBef>
              <a:spcAft>
                <a:spcPts val="0"/>
              </a:spcAft>
              <a:buSzPts val="2300"/>
              <a:buNone/>
              <a:defRPr/>
            </a:lvl5pPr>
            <a:lvl6pPr lvl="5" rtl="0" algn="l">
              <a:lnSpc>
                <a:spcPct val="100000"/>
              </a:lnSpc>
              <a:spcBef>
                <a:spcPts val="0"/>
              </a:spcBef>
              <a:spcAft>
                <a:spcPts val="0"/>
              </a:spcAft>
              <a:buSzPts val="2300"/>
              <a:buNone/>
              <a:defRPr/>
            </a:lvl6pPr>
            <a:lvl7pPr lvl="6" rtl="0" algn="l">
              <a:lnSpc>
                <a:spcPct val="100000"/>
              </a:lnSpc>
              <a:spcBef>
                <a:spcPts val="0"/>
              </a:spcBef>
              <a:spcAft>
                <a:spcPts val="0"/>
              </a:spcAft>
              <a:buSzPts val="2300"/>
              <a:buNone/>
              <a:defRPr/>
            </a:lvl7pPr>
            <a:lvl8pPr lvl="7" rtl="0" algn="l">
              <a:lnSpc>
                <a:spcPct val="100000"/>
              </a:lnSpc>
              <a:spcBef>
                <a:spcPts val="0"/>
              </a:spcBef>
              <a:spcAft>
                <a:spcPts val="0"/>
              </a:spcAft>
              <a:buSzPts val="2300"/>
              <a:buNone/>
              <a:defRPr/>
            </a:lvl8pPr>
            <a:lvl9pPr lvl="8" rtl="0" algn="l">
              <a:lnSpc>
                <a:spcPct val="100000"/>
              </a:lnSpc>
              <a:spcBef>
                <a:spcPts val="0"/>
              </a:spcBef>
              <a:spcAft>
                <a:spcPts val="0"/>
              </a:spcAft>
              <a:buSzPts val="23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68" name="Shape 68"/>
        <p:cNvGrpSpPr/>
        <p:nvPr/>
      </p:nvGrpSpPr>
      <p:grpSpPr>
        <a:xfrm>
          <a:off x="0" y="0"/>
          <a:ext cx="0" cy="0"/>
          <a:chOff x="0" y="0"/>
          <a:chExt cx="0" cy="0"/>
        </a:xfrm>
      </p:grpSpPr>
      <p:sp>
        <p:nvSpPr>
          <p:cNvPr id="69" name="Google Shape;69;p17"/>
          <p:cNvSpPr txBox="1"/>
          <p:nvPr>
            <p:ph type="title"/>
          </p:nvPr>
        </p:nvSpPr>
        <p:spPr>
          <a:xfrm>
            <a:off x="883920" y="1385888"/>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chemeClr val="lt1"/>
              </a:buClr>
              <a:buSzPts val="54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0" name="Google Shape;70;p17"/>
          <p:cNvSpPr txBox="1"/>
          <p:nvPr>
            <p:ph idx="1" type="body"/>
          </p:nvPr>
        </p:nvSpPr>
        <p:spPr>
          <a:xfrm>
            <a:off x="883920" y="3419952"/>
            <a:ext cx="16459200" cy="4657800"/>
          </a:xfrm>
          <a:prstGeom prst="rect">
            <a:avLst/>
          </a:prstGeom>
          <a:noFill/>
          <a:ln>
            <a:noFill/>
          </a:ln>
        </p:spPr>
        <p:txBody>
          <a:bodyPr anchorCtr="0" anchor="t" bIns="68550" lIns="137150" spcFirstLastPara="1" rIns="137150" wrap="square" tIns="68550">
            <a:normAutofit/>
          </a:bodyPr>
          <a:lstStyle>
            <a:lvl1pPr indent="-495300" lvl="0" marL="457200" rtl="0" algn="ctr">
              <a:lnSpc>
                <a:spcPct val="100000"/>
              </a:lnSpc>
              <a:spcBef>
                <a:spcPts val="1500"/>
              </a:spcBef>
              <a:spcAft>
                <a:spcPts val="0"/>
              </a:spcAft>
              <a:buSzPts val="4200"/>
              <a:buChar char="●"/>
              <a:defRPr>
                <a:solidFill>
                  <a:schemeClr val="lt1"/>
                </a:solidFill>
                <a:latin typeface="Open Sans"/>
                <a:ea typeface="Open Sans"/>
                <a:cs typeface="Open Sans"/>
                <a:sym typeface="Open Sans"/>
              </a:defRPr>
            </a:lvl1pPr>
            <a:lvl2pPr indent="-476250" lvl="1" marL="914400" rtl="0" algn="ctr">
              <a:lnSpc>
                <a:spcPct val="100000"/>
              </a:lnSpc>
              <a:spcBef>
                <a:spcPts val="800"/>
              </a:spcBef>
              <a:spcAft>
                <a:spcPts val="0"/>
              </a:spcAft>
              <a:buSzPts val="3900"/>
              <a:buChar char="●"/>
              <a:defRPr>
                <a:solidFill>
                  <a:schemeClr val="lt1"/>
                </a:solidFill>
                <a:latin typeface="Open Sans"/>
                <a:ea typeface="Open Sans"/>
                <a:cs typeface="Open Sans"/>
                <a:sym typeface="Open Sans"/>
              </a:defRPr>
            </a:lvl2pPr>
            <a:lvl3pPr indent="-457200" lvl="2" marL="1371600" rtl="0" algn="ctr">
              <a:lnSpc>
                <a:spcPct val="100000"/>
              </a:lnSpc>
              <a:spcBef>
                <a:spcPts val="800"/>
              </a:spcBef>
              <a:spcAft>
                <a:spcPts val="0"/>
              </a:spcAft>
              <a:buSzPts val="3600"/>
              <a:buChar char="●"/>
              <a:defRPr>
                <a:solidFill>
                  <a:schemeClr val="lt1"/>
                </a:solidFill>
                <a:latin typeface="Open Sans"/>
                <a:ea typeface="Open Sans"/>
                <a:cs typeface="Open Sans"/>
                <a:sym typeface="Open Sans"/>
              </a:defRPr>
            </a:lvl3pPr>
            <a:lvl4pPr indent="-438150" lvl="3" marL="1828800" rtl="0" algn="ctr">
              <a:lnSpc>
                <a:spcPct val="100000"/>
              </a:lnSpc>
              <a:spcBef>
                <a:spcPts val="800"/>
              </a:spcBef>
              <a:spcAft>
                <a:spcPts val="0"/>
              </a:spcAft>
              <a:buSzPts val="3300"/>
              <a:buChar char="●"/>
              <a:defRPr>
                <a:solidFill>
                  <a:schemeClr val="lt1"/>
                </a:solidFill>
                <a:latin typeface="Open Sans"/>
                <a:ea typeface="Open Sans"/>
                <a:cs typeface="Open Sans"/>
                <a:sym typeface="Open Sans"/>
              </a:defRPr>
            </a:lvl4pPr>
            <a:lvl5pPr indent="-419100" lvl="4" marL="2286000" rtl="0" algn="ctr">
              <a:lnSpc>
                <a:spcPct val="100000"/>
              </a:lnSpc>
              <a:spcBef>
                <a:spcPts val="800"/>
              </a:spcBef>
              <a:spcAft>
                <a:spcPts val="0"/>
              </a:spcAft>
              <a:buSzPts val="3000"/>
              <a:buChar char="●"/>
              <a:defRPr>
                <a:solidFill>
                  <a:schemeClr val="lt1"/>
                </a:solidFill>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71" name="Google Shape;71;p17"/>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chemeClr val="lt1"/>
                </a:solidFill>
                <a:latin typeface="Gill Sans"/>
                <a:ea typeface="Gill Sans"/>
                <a:cs typeface="Gill Sans"/>
                <a:sym typeface="Gill Sans"/>
              </a:defRPr>
            </a:lvl1pPr>
            <a:lvl2pPr indent="0" lvl="1" marL="0" rtl="0" algn="r">
              <a:spcBef>
                <a:spcPts val="0"/>
              </a:spcBef>
              <a:buNone/>
              <a:defRPr b="0" i="0" sz="1700" u="none" cap="none" strike="noStrike">
                <a:solidFill>
                  <a:schemeClr val="lt1"/>
                </a:solidFill>
                <a:latin typeface="Gill Sans"/>
                <a:ea typeface="Gill Sans"/>
                <a:cs typeface="Gill Sans"/>
                <a:sym typeface="Gill Sans"/>
              </a:defRPr>
            </a:lvl2pPr>
            <a:lvl3pPr indent="0" lvl="2" marL="0" rtl="0" algn="r">
              <a:spcBef>
                <a:spcPts val="0"/>
              </a:spcBef>
              <a:buNone/>
              <a:defRPr b="0" i="0" sz="1700" u="none" cap="none" strike="noStrike">
                <a:solidFill>
                  <a:schemeClr val="lt1"/>
                </a:solidFill>
                <a:latin typeface="Gill Sans"/>
                <a:ea typeface="Gill Sans"/>
                <a:cs typeface="Gill Sans"/>
                <a:sym typeface="Gill Sans"/>
              </a:defRPr>
            </a:lvl3pPr>
            <a:lvl4pPr indent="0" lvl="3" marL="0" rtl="0" algn="r">
              <a:spcBef>
                <a:spcPts val="0"/>
              </a:spcBef>
              <a:buNone/>
              <a:defRPr b="0" i="0" sz="1700" u="none" cap="none" strike="noStrike">
                <a:solidFill>
                  <a:schemeClr val="lt1"/>
                </a:solidFill>
                <a:latin typeface="Gill Sans"/>
                <a:ea typeface="Gill Sans"/>
                <a:cs typeface="Gill Sans"/>
                <a:sym typeface="Gill Sans"/>
              </a:defRPr>
            </a:lvl4pPr>
            <a:lvl5pPr indent="0" lvl="4" marL="0" rtl="0" algn="r">
              <a:spcBef>
                <a:spcPts val="0"/>
              </a:spcBef>
              <a:buNone/>
              <a:defRPr b="0" i="0" sz="1700" u="none" cap="none" strike="noStrike">
                <a:solidFill>
                  <a:schemeClr val="lt1"/>
                </a:solidFill>
                <a:latin typeface="Gill Sans"/>
                <a:ea typeface="Gill Sans"/>
                <a:cs typeface="Gill Sans"/>
                <a:sym typeface="Gill Sans"/>
              </a:defRPr>
            </a:lvl5pPr>
            <a:lvl6pPr indent="0" lvl="5" marL="0" rtl="0" algn="r">
              <a:spcBef>
                <a:spcPts val="0"/>
              </a:spcBef>
              <a:buNone/>
              <a:defRPr b="0" i="0" sz="1700" u="none" cap="none" strike="noStrike">
                <a:solidFill>
                  <a:schemeClr val="lt1"/>
                </a:solidFill>
                <a:latin typeface="Gill Sans"/>
                <a:ea typeface="Gill Sans"/>
                <a:cs typeface="Gill Sans"/>
                <a:sym typeface="Gill Sans"/>
              </a:defRPr>
            </a:lvl6pPr>
            <a:lvl7pPr indent="0" lvl="6" marL="0" rtl="0" algn="r">
              <a:spcBef>
                <a:spcPts val="0"/>
              </a:spcBef>
              <a:buNone/>
              <a:defRPr b="0" i="0" sz="1700" u="none" cap="none" strike="noStrike">
                <a:solidFill>
                  <a:schemeClr val="lt1"/>
                </a:solidFill>
                <a:latin typeface="Gill Sans"/>
                <a:ea typeface="Gill Sans"/>
                <a:cs typeface="Gill Sans"/>
                <a:sym typeface="Gill Sans"/>
              </a:defRPr>
            </a:lvl7pPr>
            <a:lvl8pPr indent="0" lvl="7" marL="0" rtl="0" algn="r">
              <a:spcBef>
                <a:spcPts val="0"/>
              </a:spcBef>
              <a:buNone/>
              <a:defRPr b="0" i="0" sz="1700" u="none" cap="none" strike="noStrike">
                <a:solidFill>
                  <a:schemeClr val="lt1"/>
                </a:solidFill>
                <a:latin typeface="Gill Sans"/>
                <a:ea typeface="Gill Sans"/>
                <a:cs typeface="Gill Sans"/>
                <a:sym typeface="Gill Sans"/>
              </a:defRPr>
            </a:lvl8pPr>
            <a:lvl9pPr indent="0" lvl="8" marL="0" rtl="0" algn="r">
              <a:spcBef>
                <a:spcPts val="0"/>
              </a:spcBef>
              <a:buNone/>
              <a:defRPr b="0" i="0" sz="17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7"/>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lt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White Background">
  <p:cSld name="Text Center Title White Background">
    <p:spTree>
      <p:nvGrpSpPr>
        <p:cNvPr id="73" name="Shape 73"/>
        <p:cNvGrpSpPr/>
        <p:nvPr/>
      </p:nvGrpSpPr>
      <p:grpSpPr>
        <a:xfrm>
          <a:off x="0" y="0"/>
          <a:ext cx="0" cy="0"/>
          <a:chOff x="0" y="0"/>
          <a:chExt cx="0" cy="0"/>
        </a:xfrm>
      </p:grpSpPr>
      <p:sp>
        <p:nvSpPr>
          <p:cNvPr id="74" name="Google Shape;74;p18"/>
          <p:cNvSpPr txBox="1"/>
          <p:nvPr>
            <p:ph type="title"/>
          </p:nvPr>
        </p:nvSpPr>
        <p:spPr>
          <a:xfrm>
            <a:off x="1257300" y="1385888"/>
            <a:ext cx="157734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5" name="Google Shape;75;p18"/>
          <p:cNvSpPr txBox="1"/>
          <p:nvPr>
            <p:ph idx="1" type="body"/>
          </p:nvPr>
        </p:nvSpPr>
        <p:spPr>
          <a:xfrm>
            <a:off x="1257300" y="3419952"/>
            <a:ext cx="15773400" cy="4657800"/>
          </a:xfrm>
          <a:prstGeom prst="rect">
            <a:avLst/>
          </a:prstGeom>
          <a:noFill/>
          <a:ln>
            <a:noFill/>
          </a:ln>
        </p:spPr>
        <p:txBody>
          <a:bodyPr anchorCtr="0" anchor="t" bIns="68550" lIns="137150" spcFirstLastPara="1" rIns="137150" wrap="square" tIns="68550">
            <a:normAutofit/>
          </a:bodyPr>
          <a:lstStyle>
            <a:lvl1pPr indent="-495300" lvl="0" marL="457200" rtl="0" algn="ctr">
              <a:lnSpc>
                <a:spcPct val="100000"/>
              </a:lnSpc>
              <a:spcBef>
                <a:spcPts val="1500"/>
              </a:spcBef>
              <a:spcAft>
                <a:spcPts val="0"/>
              </a:spcAft>
              <a:buSzPts val="4200"/>
              <a:buChar char="●"/>
              <a:defRPr>
                <a:latin typeface="Open Sans"/>
                <a:ea typeface="Open Sans"/>
                <a:cs typeface="Open Sans"/>
                <a:sym typeface="Open Sans"/>
              </a:defRPr>
            </a:lvl1pPr>
            <a:lvl2pPr indent="-476250" lvl="1" marL="914400" rtl="0" algn="ctr">
              <a:lnSpc>
                <a:spcPct val="100000"/>
              </a:lnSpc>
              <a:spcBef>
                <a:spcPts val="800"/>
              </a:spcBef>
              <a:spcAft>
                <a:spcPts val="0"/>
              </a:spcAft>
              <a:buSzPts val="3900"/>
              <a:buChar char="●"/>
              <a:defRPr>
                <a:latin typeface="Open Sans"/>
                <a:ea typeface="Open Sans"/>
                <a:cs typeface="Open Sans"/>
                <a:sym typeface="Open Sans"/>
              </a:defRPr>
            </a:lvl2pPr>
            <a:lvl3pPr indent="-457200" lvl="2" marL="1371600" rtl="0" algn="ctr">
              <a:lnSpc>
                <a:spcPct val="100000"/>
              </a:lnSpc>
              <a:spcBef>
                <a:spcPts val="800"/>
              </a:spcBef>
              <a:spcAft>
                <a:spcPts val="0"/>
              </a:spcAft>
              <a:buSzPts val="3600"/>
              <a:buChar char="●"/>
              <a:defRPr>
                <a:latin typeface="Open Sans"/>
                <a:ea typeface="Open Sans"/>
                <a:cs typeface="Open Sans"/>
                <a:sym typeface="Open Sans"/>
              </a:defRPr>
            </a:lvl3pPr>
            <a:lvl4pPr indent="-438150" lvl="3" marL="1828800" rtl="0" algn="ctr">
              <a:lnSpc>
                <a:spcPct val="100000"/>
              </a:lnSpc>
              <a:spcBef>
                <a:spcPts val="800"/>
              </a:spcBef>
              <a:spcAft>
                <a:spcPts val="0"/>
              </a:spcAft>
              <a:buSzPts val="3300"/>
              <a:buChar char="●"/>
              <a:defRPr>
                <a:latin typeface="Open Sans"/>
                <a:ea typeface="Open Sans"/>
                <a:cs typeface="Open Sans"/>
                <a:sym typeface="Open Sans"/>
              </a:defRPr>
            </a:lvl4pPr>
            <a:lvl5pPr indent="-419100" lvl="4" marL="2286000" rtl="0" algn="ctr">
              <a:lnSpc>
                <a:spcPct val="100000"/>
              </a:lnSpc>
              <a:spcBef>
                <a:spcPts val="800"/>
              </a:spcBef>
              <a:spcAft>
                <a:spcPts val="0"/>
              </a:spcAft>
              <a:buSzPts val="3000"/>
              <a:buChar char="●"/>
              <a:defRPr>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76" name="Google Shape;76;p18"/>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8" name="Shape 78"/>
        <p:cNvGrpSpPr/>
        <p:nvPr/>
      </p:nvGrpSpPr>
      <p:grpSpPr>
        <a:xfrm>
          <a:off x="0" y="0"/>
          <a:ext cx="0" cy="0"/>
          <a:chOff x="0" y="0"/>
          <a:chExt cx="0" cy="0"/>
        </a:xfrm>
      </p:grpSpPr>
      <p:sp>
        <p:nvSpPr>
          <p:cNvPr id="79" name="Google Shape;79;p19"/>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9"/>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81" name="Shape 81"/>
        <p:cNvGrpSpPr/>
        <p:nvPr/>
      </p:nvGrpSpPr>
      <p:grpSpPr>
        <a:xfrm>
          <a:off x="0" y="0"/>
          <a:ext cx="0" cy="0"/>
          <a:chOff x="0" y="0"/>
          <a:chExt cx="0" cy="0"/>
        </a:xfrm>
      </p:grpSpPr>
      <p:sp>
        <p:nvSpPr>
          <p:cNvPr id="82" name="Google Shape;82;p2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83" name="Google Shape;83;p2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20"/>
          <p:cNvSpPr/>
          <p:nvPr>
            <p:ph idx="2" type="pic"/>
          </p:nvPr>
        </p:nvSpPr>
        <p:spPr>
          <a:xfrm>
            <a:off x="937262" y="2115984"/>
            <a:ext cx="8195100" cy="7234200"/>
          </a:xfrm>
          <a:prstGeom prst="rect">
            <a:avLst/>
          </a:prstGeom>
          <a:solidFill>
            <a:schemeClr val="lt1"/>
          </a:solidFill>
          <a:ln>
            <a:noFill/>
          </a:ln>
        </p:spPr>
        <p:txBody>
          <a:bodyPr anchorCtr="0" anchor="t" bIns="68550" lIns="137150" spcFirstLastPara="1" rIns="137150" wrap="square" tIns="68550">
            <a:noAutofit/>
          </a:bodyPr>
          <a:lstStyle>
            <a:lvl1pPr lvl="0" marR="0" rtl="0" algn="l">
              <a:lnSpc>
                <a:spcPct val="100000"/>
              </a:lnSpc>
              <a:spcBef>
                <a:spcPts val="1500"/>
              </a:spcBef>
              <a:spcAft>
                <a:spcPts val="0"/>
              </a:spcAft>
              <a:buClr>
                <a:srgbClr val="168FDF"/>
              </a:buClr>
              <a:buSzPts val="4200"/>
              <a:buFont typeface="Helvetica Neue"/>
              <a:buChar char="›"/>
              <a:defRPr b="0" i="0" sz="4200" u="none" cap="none" strike="noStrike">
                <a:solidFill>
                  <a:srgbClr val="2F2F2F"/>
                </a:solidFill>
                <a:latin typeface="Gill Sans"/>
                <a:ea typeface="Gill Sans"/>
                <a:cs typeface="Gill Sans"/>
                <a:sym typeface="Gill Sans"/>
              </a:defRPr>
            </a:lvl1pPr>
            <a:lvl2pPr lvl="1" marR="0" rtl="0" algn="l">
              <a:lnSpc>
                <a:spcPct val="100000"/>
              </a:lnSpc>
              <a:spcBef>
                <a:spcPts val="800"/>
              </a:spcBef>
              <a:spcAft>
                <a:spcPts val="0"/>
              </a:spcAft>
              <a:buClr>
                <a:srgbClr val="168FDF"/>
              </a:buClr>
              <a:buSzPts val="3900"/>
              <a:buFont typeface="Helvetica Neue"/>
              <a:buChar char="›"/>
              <a:defRPr b="0" i="0" sz="3900" u="none" cap="none" strike="noStrike">
                <a:solidFill>
                  <a:srgbClr val="2F2F2F"/>
                </a:solidFill>
                <a:latin typeface="Gill Sans"/>
                <a:ea typeface="Gill Sans"/>
                <a:cs typeface="Gill Sans"/>
                <a:sym typeface="Gill Sans"/>
              </a:defRPr>
            </a:lvl2pPr>
            <a:lvl3pPr lvl="2" marR="0" rtl="0" algn="l">
              <a:lnSpc>
                <a:spcPct val="100000"/>
              </a:lnSpc>
              <a:spcBef>
                <a:spcPts val="800"/>
              </a:spcBef>
              <a:spcAft>
                <a:spcPts val="0"/>
              </a:spcAft>
              <a:buClr>
                <a:srgbClr val="168FDF"/>
              </a:buClr>
              <a:buSzPts val="3600"/>
              <a:buFont typeface="Helvetica Neue"/>
              <a:buChar char="›"/>
              <a:defRPr b="0" i="0" sz="3600" u="none" cap="none" strike="noStrike">
                <a:solidFill>
                  <a:srgbClr val="2F2F2F"/>
                </a:solidFill>
                <a:latin typeface="Gill Sans"/>
                <a:ea typeface="Gill Sans"/>
                <a:cs typeface="Gill Sans"/>
                <a:sym typeface="Gill Sans"/>
              </a:defRPr>
            </a:lvl3pPr>
            <a:lvl4pPr lvl="3" marR="0" rtl="0" algn="l">
              <a:lnSpc>
                <a:spcPct val="100000"/>
              </a:lnSpc>
              <a:spcBef>
                <a:spcPts val="800"/>
              </a:spcBef>
              <a:spcAft>
                <a:spcPts val="0"/>
              </a:spcAft>
              <a:buClr>
                <a:srgbClr val="168FDF"/>
              </a:buClr>
              <a:buSzPts val="3300"/>
              <a:buFont typeface="Helvetica Neue"/>
              <a:buChar char="›"/>
              <a:defRPr b="0" i="0" sz="3300" u="none" cap="none" strike="noStrike">
                <a:solidFill>
                  <a:srgbClr val="2F2F2F"/>
                </a:solidFill>
                <a:latin typeface="Gill Sans"/>
                <a:ea typeface="Gill Sans"/>
                <a:cs typeface="Gill Sans"/>
                <a:sym typeface="Gill Sans"/>
              </a:defRPr>
            </a:lvl4pPr>
            <a:lvl5pPr lvl="4" marR="0" rtl="0" algn="l">
              <a:lnSpc>
                <a:spcPct val="100000"/>
              </a:lnSpc>
              <a:spcBef>
                <a:spcPts val="800"/>
              </a:spcBef>
              <a:spcAft>
                <a:spcPts val="0"/>
              </a:spcAft>
              <a:buClr>
                <a:srgbClr val="168FDF"/>
              </a:buClr>
              <a:buSzPts val="3000"/>
              <a:buFont typeface="Helvetica Neue"/>
              <a:buChar char="›"/>
              <a:defRPr b="0" i="0" sz="3000" u="none" cap="none" strike="noStrike">
                <a:solidFill>
                  <a:srgbClr val="2F2F2F"/>
                </a:solidFill>
                <a:latin typeface="Gill Sans"/>
                <a:ea typeface="Gill Sans"/>
                <a:cs typeface="Gill Sans"/>
                <a:sym typeface="Gill Sans"/>
              </a:defRPr>
            </a:lvl5pPr>
            <a:lvl6pPr lvl="5"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6pPr>
            <a:lvl7pPr lvl="6"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7pPr>
            <a:lvl8pPr lvl="7"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8pPr>
            <a:lvl9pPr lvl="8"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9pPr>
          </a:lstStyle>
          <a:p/>
        </p:txBody>
      </p:sp>
      <p:sp>
        <p:nvSpPr>
          <p:cNvPr id="85" name="Google Shape;85;p20"/>
          <p:cNvSpPr/>
          <p:nvPr>
            <p:ph idx="3" type="pic"/>
          </p:nvPr>
        </p:nvSpPr>
        <p:spPr>
          <a:xfrm>
            <a:off x="9142923" y="2109860"/>
            <a:ext cx="8195100" cy="7234200"/>
          </a:xfrm>
          <a:prstGeom prst="rect">
            <a:avLst/>
          </a:prstGeom>
          <a:solidFill>
            <a:schemeClr val="lt1"/>
          </a:solidFill>
          <a:ln>
            <a:noFill/>
          </a:ln>
        </p:spPr>
        <p:txBody>
          <a:bodyPr anchorCtr="0" anchor="t" bIns="68550" lIns="137150" spcFirstLastPara="1" rIns="137150" wrap="square" tIns="68550">
            <a:noAutofit/>
          </a:bodyPr>
          <a:lstStyle>
            <a:lvl1pPr lvl="0" marR="0" rtl="0" algn="l">
              <a:lnSpc>
                <a:spcPct val="100000"/>
              </a:lnSpc>
              <a:spcBef>
                <a:spcPts val="1500"/>
              </a:spcBef>
              <a:spcAft>
                <a:spcPts val="0"/>
              </a:spcAft>
              <a:buClr>
                <a:srgbClr val="168FDF"/>
              </a:buClr>
              <a:buSzPts val="4200"/>
              <a:buFont typeface="Helvetica Neue"/>
              <a:buChar char="›"/>
              <a:defRPr b="0" i="0" sz="4200" u="none" cap="none" strike="noStrike">
                <a:solidFill>
                  <a:srgbClr val="2F2F2F"/>
                </a:solidFill>
                <a:latin typeface="Gill Sans"/>
                <a:ea typeface="Gill Sans"/>
                <a:cs typeface="Gill Sans"/>
                <a:sym typeface="Gill Sans"/>
              </a:defRPr>
            </a:lvl1pPr>
            <a:lvl2pPr lvl="1" marR="0" rtl="0" algn="l">
              <a:lnSpc>
                <a:spcPct val="100000"/>
              </a:lnSpc>
              <a:spcBef>
                <a:spcPts val="800"/>
              </a:spcBef>
              <a:spcAft>
                <a:spcPts val="0"/>
              </a:spcAft>
              <a:buClr>
                <a:srgbClr val="168FDF"/>
              </a:buClr>
              <a:buSzPts val="3900"/>
              <a:buFont typeface="Helvetica Neue"/>
              <a:buChar char="›"/>
              <a:defRPr b="0" i="0" sz="3900" u="none" cap="none" strike="noStrike">
                <a:solidFill>
                  <a:srgbClr val="2F2F2F"/>
                </a:solidFill>
                <a:latin typeface="Gill Sans"/>
                <a:ea typeface="Gill Sans"/>
                <a:cs typeface="Gill Sans"/>
                <a:sym typeface="Gill Sans"/>
              </a:defRPr>
            </a:lvl2pPr>
            <a:lvl3pPr lvl="2" marR="0" rtl="0" algn="l">
              <a:lnSpc>
                <a:spcPct val="100000"/>
              </a:lnSpc>
              <a:spcBef>
                <a:spcPts val="800"/>
              </a:spcBef>
              <a:spcAft>
                <a:spcPts val="0"/>
              </a:spcAft>
              <a:buClr>
                <a:srgbClr val="168FDF"/>
              </a:buClr>
              <a:buSzPts val="3600"/>
              <a:buFont typeface="Helvetica Neue"/>
              <a:buChar char="›"/>
              <a:defRPr b="0" i="0" sz="3600" u="none" cap="none" strike="noStrike">
                <a:solidFill>
                  <a:srgbClr val="2F2F2F"/>
                </a:solidFill>
                <a:latin typeface="Gill Sans"/>
                <a:ea typeface="Gill Sans"/>
                <a:cs typeface="Gill Sans"/>
                <a:sym typeface="Gill Sans"/>
              </a:defRPr>
            </a:lvl3pPr>
            <a:lvl4pPr lvl="3" marR="0" rtl="0" algn="l">
              <a:lnSpc>
                <a:spcPct val="100000"/>
              </a:lnSpc>
              <a:spcBef>
                <a:spcPts val="800"/>
              </a:spcBef>
              <a:spcAft>
                <a:spcPts val="0"/>
              </a:spcAft>
              <a:buClr>
                <a:srgbClr val="168FDF"/>
              </a:buClr>
              <a:buSzPts val="3300"/>
              <a:buFont typeface="Helvetica Neue"/>
              <a:buChar char="›"/>
              <a:defRPr b="0" i="0" sz="3300" u="none" cap="none" strike="noStrike">
                <a:solidFill>
                  <a:srgbClr val="2F2F2F"/>
                </a:solidFill>
                <a:latin typeface="Gill Sans"/>
                <a:ea typeface="Gill Sans"/>
                <a:cs typeface="Gill Sans"/>
                <a:sym typeface="Gill Sans"/>
              </a:defRPr>
            </a:lvl4pPr>
            <a:lvl5pPr lvl="4" marR="0" rtl="0" algn="l">
              <a:lnSpc>
                <a:spcPct val="100000"/>
              </a:lnSpc>
              <a:spcBef>
                <a:spcPts val="800"/>
              </a:spcBef>
              <a:spcAft>
                <a:spcPts val="0"/>
              </a:spcAft>
              <a:buClr>
                <a:srgbClr val="168FDF"/>
              </a:buClr>
              <a:buSzPts val="3000"/>
              <a:buFont typeface="Helvetica Neue"/>
              <a:buChar char="›"/>
              <a:defRPr b="0" i="0" sz="3000" u="none" cap="none" strike="noStrike">
                <a:solidFill>
                  <a:srgbClr val="2F2F2F"/>
                </a:solidFill>
                <a:latin typeface="Gill Sans"/>
                <a:ea typeface="Gill Sans"/>
                <a:cs typeface="Gill Sans"/>
                <a:sym typeface="Gill Sans"/>
              </a:defRPr>
            </a:lvl5pPr>
            <a:lvl6pPr lvl="5"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6pPr>
            <a:lvl7pPr lvl="6"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7pPr>
            <a:lvl8pPr lvl="7"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8pPr>
            <a:lvl9pPr lvl="8" marR="0" rtl="0" algn="l">
              <a:lnSpc>
                <a:spcPct val="90000"/>
              </a:lnSpc>
              <a:spcBef>
                <a:spcPts val="800"/>
              </a:spcBef>
              <a:spcAft>
                <a:spcPts val="0"/>
              </a:spcAft>
              <a:buClr>
                <a:schemeClr val="dk1"/>
              </a:buClr>
              <a:buSzPts val="2700"/>
              <a:buFont typeface="Arial"/>
              <a:buChar char="•"/>
              <a:defRPr b="0" i="0" sz="2700" u="none" cap="none" strike="noStrike">
                <a:solidFill>
                  <a:schemeClr val="dk1"/>
                </a:solidFill>
                <a:latin typeface="Gill Sans"/>
                <a:ea typeface="Gill Sans"/>
                <a:cs typeface="Gill Sans"/>
                <a:sym typeface="Gill Sans"/>
              </a:defRPr>
            </a:lvl9pPr>
          </a:lstStyle>
          <a:p/>
        </p:txBody>
      </p:sp>
      <p:sp>
        <p:nvSpPr>
          <p:cNvPr id="86" name="Google Shape;86;p2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87" name="Shape 87"/>
        <p:cNvGrpSpPr/>
        <p:nvPr/>
      </p:nvGrpSpPr>
      <p:grpSpPr>
        <a:xfrm>
          <a:off x="0" y="0"/>
          <a:ext cx="0" cy="0"/>
          <a:chOff x="0" y="0"/>
          <a:chExt cx="0" cy="0"/>
        </a:xfrm>
      </p:grpSpPr>
      <p:sp>
        <p:nvSpPr>
          <p:cNvPr id="88" name="Google Shape;88;p21"/>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rgbClr val="168FDF"/>
              </a:buClr>
              <a:buSzPts val="54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89" name="Google Shape;89;p21"/>
          <p:cNvSpPr txBox="1"/>
          <p:nvPr>
            <p:ph idx="1" type="body"/>
          </p:nvPr>
        </p:nvSpPr>
        <p:spPr>
          <a:xfrm>
            <a:off x="937260" y="2002632"/>
            <a:ext cx="79983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90" name="Google Shape;90;p21"/>
          <p:cNvSpPr txBox="1"/>
          <p:nvPr>
            <p:ph idx="2" type="body"/>
          </p:nvPr>
        </p:nvSpPr>
        <p:spPr>
          <a:xfrm>
            <a:off x="9339973" y="2002632"/>
            <a:ext cx="79983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91" name="Google Shape;91;p2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92" name="Google Shape;92;p2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1_Text Full Width">
    <p:spTree>
      <p:nvGrpSpPr>
        <p:cNvPr id="93" name="Shape 93"/>
        <p:cNvGrpSpPr/>
        <p:nvPr/>
      </p:nvGrpSpPr>
      <p:grpSpPr>
        <a:xfrm>
          <a:off x="0" y="0"/>
          <a:ext cx="0" cy="0"/>
          <a:chOff x="0" y="0"/>
          <a:chExt cx="0" cy="0"/>
        </a:xfrm>
      </p:grpSpPr>
      <p:sp>
        <p:nvSpPr>
          <p:cNvPr id="94" name="Google Shape;94;p2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Clr>
                <a:srgbClr val="168FDF"/>
              </a:buClr>
              <a:buSzPts val="4200"/>
              <a:buFont typeface="Gill Sans"/>
              <a:buNone/>
              <a:defRPr sz="4200">
                <a:solidFill>
                  <a:srgbClr val="168FDF"/>
                </a:solidFill>
              </a:defRPr>
            </a:lvl1pPr>
            <a:lvl2pPr lvl="1" rtl="0" algn="l">
              <a:lnSpc>
                <a:spcPct val="100000"/>
              </a:lnSpc>
              <a:spcBef>
                <a:spcPts val="0"/>
              </a:spcBef>
              <a:spcAft>
                <a:spcPts val="0"/>
              </a:spcAft>
              <a:buSzPts val="2100"/>
              <a:buNone/>
              <a:defRPr/>
            </a:lvl2pPr>
            <a:lvl3pPr lvl="2" rtl="0" algn="l">
              <a:lnSpc>
                <a:spcPct val="100000"/>
              </a:lnSpc>
              <a:spcBef>
                <a:spcPts val="0"/>
              </a:spcBef>
              <a:spcAft>
                <a:spcPts val="0"/>
              </a:spcAft>
              <a:buSzPts val="2100"/>
              <a:buNone/>
              <a:defRPr/>
            </a:lvl3pPr>
            <a:lvl4pPr lvl="3" rtl="0" algn="l">
              <a:lnSpc>
                <a:spcPct val="100000"/>
              </a:lnSpc>
              <a:spcBef>
                <a:spcPts val="0"/>
              </a:spcBef>
              <a:spcAft>
                <a:spcPts val="0"/>
              </a:spcAft>
              <a:buSzPts val="2100"/>
              <a:buNone/>
              <a:defRPr/>
            </a:lvl4pPr>
            <a:lvl5pPr lvl="4" rtl="0" algn="l">
              <a:lnSpc>
                <a:spcPct val="100000"/>
              </a:lnSpc>
              <a:spcBef>
                <a:spcPts val="0"/>
              </a:spcBef>
              <a:spcAft>
                <a:spcPts val="0"/>
              </a:spcAft>
              <a:buSzPts val="2100"/>
              <a:buNone/>
              <a:defRPr/>
            </a:lvl5pPr>
            <a:lvl6pPr lvl="5" rtl="0" algn="l">
              <a:lnSpc>
                <a:spcPct val="100000"/>
              </a:lnSpc>
              <a:spcBef>
                <a:spcPts val="0"/>
              </a:spcBef>
              <a:spcAft>
                <a:spcPts val="0"/>
              </a:spcAft>
              <a:buSzPts val="2100"/>
              <a:buNone/>
              <a:defRPr/>
            </a:lvl6pPr>
            <a:lvl7pPr lvl="6" rtl="0" algn="l">
              <a:lnSpc>
                <a:spcPct val="100000"/>
              </a:lnSpc>
              <a:spcBef>
                <a:spcPts val="0"/>
              </a:spcBef>
              <a:spcAft>
                <a:spcPts val="0"/>
              </a:spcAft>
              <a:buSzPts val="2100"/>
              <a:buNone/>
              <a:defRPr/>
            </a:lvl7pPr>
            <a:lvl8pPr lvl="7" rtl="0" algn="l">
              <a:lnSpc>
                <a:spcPct val="100000"/>
              </a:lnSpc>
              <a:spcBef>
                <a:spcPts val="0"/>
              </a:spcBef>
              <a:spcAft>
                <a:spcPts val="0"/>
              </a:spcAft>
              <a:buSzPts val="2100"/>
              <a:buNone/>
              <a:defRPr/>
            </a:lvl8pPr>
            <a:lvl9pPr lvl="8" rtl="0" algn="l">
              <a:lnSpc>
                <a:spcPct val="100000"/>
              </a:lnSpc>
              <a:spcBef>
                <a:spcPts val="0"/>
              </a:spcBef>
              <a:spcAft>
                <a:spcPts val="0"/>
              </a:spcAft>
              <a:buSzPts val="2100"/>
              <a:buNone/>
              <a:defRPr/>
            </a:lvl9pPr>
          </a:lstStyle>
          <a:p/>
        </p:txBody>
      </p:sp>
      <p:sp>
        <p:nvSpPr>
          <p:cNvPr id="95" name="Google Shape;95;p22"/>
          <p:cNvSpPr txBox="1"/>
          <p:nvPr>
            <p:ph idx="1" type="body"/>
          </p:nvPr>
        </p:nvSpPr>
        <p:spPr>
          <a:xfrm>
            <a:off x="937260" y="2002631"/>
            <a:ext cx="16400700" cy="7372800"/>
          </a:xfrm>
          <a:prstGeom prst="rect">
            <a:avLst/>
          </a:prstGeom>
          <a:noFill/>
          <a:ln>
            <a:noFill/>
          </a:ln>
        </p:spPr>
        <p:txBody>
          <a:bodyPr anchorCtr="0" anchor="t" bIns="68550" lIns="137150" spcFirstLastPara="1" rIns="137150" wrap="square" tIns="68550">
            <a:normAutofit/>
          </a:bodyPr>
          <a:lstStyle>
            <a:lvl1pPr indent="-438150" lvl="0" marL="457200" rtl="0" algn="l">
              <a:lnSpc>
                <a:spcPct val="100000"/>
              </a:lnSpc>
              <a:spcBef>
                <a:spcPts val="1500"/>
              </a:spcBef>
              <a:spcAft>
                <a:spcPts val="0"/>
              </a:spcAft>
              <a:buSzPts val="3300"/>
              <a:buChar char="›"/>
              <a:defRPr sz="3300"/>
            </a:lvl1pPr>
            <a:lvl2pPr indent="-419100" lvl="1" marL="914400" rtl="0" algn="l">
              <a:lnSpc>
                <a:spcPct val="100000"/>
              </a:lnSpc>
              <a:spcBef>
                <a:spcPts val="800"/>
              </a:spcBef>
              <a:spcAft>
                <a:spcPts val="0"/>
              </a:spcAft>
              <a:buSzPts val="3000"/>
              <a:buChar char="›"/>
              <a:defRPr sz="3000"/>
            </a:lvl2pPr>
            <a:lvl3pPr indent="-400050" lvl="2" marL="1371600" rtl="0" algn="l">
              <a:lnSpc>
                <a:spcPct val="100000"/>
              </a:lnSpc>
              <a:spcBef>
                <a:spcPts val="800"/>
              </a:spcBef>
              <a:spcAft>
                <a:spcPts val="0"/>
              </a:spcAft>
              <a:buSzPts val="2700"/>
              <a:buChar char="›"/>
              <a:defRPr sz="2700"/>
            </a:lvl3pPr>
            <a:lvl4pPr indent="-381000" lvl="3" marL="1828800" rtl="0" algn="l">
              <a:lnSpc>
                <a:spcPct val="100000"/>
              </a:lnSpc>
              <a:spcBef>
                <a:spcPts val="800"/>
              </a:spcBef>
              <a:spcAft>
                <a:spcPts val="0"/>
              </a:spcAft>
              <a:buSzPts val="2400"/>
              <a:buChar char="›"/>
              <a:defRPr sz="2400"/>
            </a:lvl4pPr>
            <a:lvl5pPr indent="-361950" lvl="4" marL="2286000" rtl="0" algn="l">
              <a:lnSpc>
                <a:spcPct val="100000"/>
              </a:lnSpc>
              <a:spcBef>
                <a:spcPts val="800"/>
              </a:spcBef>
              <a:spcAft>
                <a:spcPts val="0"/>
              </a:spcAft>
              <a:buSzPts val="2100"/>
              <a:buChar char="›"/>
              <a:defRPr sz="2100"/>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96" name="Google Shape;96;p22"/>
          <p:cNvSpPr txBox="1"/>
          <p:nvPr>
            <p:ph idx="10" type="dt"/>
          </p:nvPr>
        </p:nvSpPr>
        <p:spPr>
          <a:xfrm>
            <a:off x="16485834" y="9875520"/>
            <a:ext cx="12375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rgbClr val="2F2F2F"/>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
        <p:nvSpPr>
          <p:cNvPr id="97" name="Google Shape;97;p2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transition spd="slow">
    <p:push dir="r"/>
  </p:transition>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98" name="Shape 98"/>
        <p:cNvGrpSpPr/>
        <p:nvPr/>
      </p:nvGrpSpPr>
      <p:grpSpPr>
        <a:xfrm>
          <a:off x="0" y="0"/>
          <a:ext cx="0" cy="0"/>
          <a:chOff x="0" y="0"/>
          <a:chExt cx="0" cy="0"/>
        </a:xfrm>
      </p:grpSpPr>
      <p:sp>
        <p:nvSpPr>
          <p:cNvPr id="99" name="Google Shape;99;p2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00" name="Google Shape;100;p2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1">
  <p:cSld name="1_Text Full Width 2_1">
    <p:spTree>
      <p:nvGrpSpPr>
        <p:cNvPr id="101" name="Shape 101"/>
        <p:cNvGrpSpPr/>
        <p:nvPr/>
      </p:nvGrpSpPr>
      <p:grpSpPr>
        <a:xfrm>
          <a:off x="0" y="0"/>
          <a:ext cx="0" cy="0"/>
          <a:chOff x="0" y="0"/>
          <a:chExt cx="0" cy="0"/>
        </a:xfrm>
      </p:grpSpPr>
      <p:sp>
        <p:nvSpPr>
          <p:cNvPr id="102" name="Google Shape;102;p24"/>
          <p:cNvSpPr txBox="1"/>
          <p:nvPr>
            <p:ph type="title"/>
          </p:nvPr>
        </p:nvSpPr>
        <p:spPr>
          <a:xfrm>
            <a:off x="937260" y="547689"/>
            <a:ext cx="16400100" cy="1403700"/>
          </a:xfrm>
          <a:prstGeom prst="rect">
            <a:avLst/>
          </a:prstGeom>
          <a:noFill/>
          <a:ln>
            <a:noFill/>
          </a:ln>
        </p:spPr>
        <p:txBody>
          <a:bodyPr anchorCtr="0" anchor="ctr" bIns="68550" lIns="137150" spcFirstLastPara="1" rIns="137150" wrap="square" tIns="68550">
            <a:normAutofit/>
          </a:bodyPr>
          <a:lstStyle>
            <a:lvl1pPr lvl="0" marR="0" rtl="0" algn="l">
              <a:lnSpc>
                <a:spcPct val="90000"/>
              </a:lnSpc>
              <a:spcBef>
                <a:spcPts val="0"/>
              </a:spcBef>
              <a:spcAft>
                <a:spcPts val="0"/>
              </a:spcAft>
              <a:buClr>
                <a:srgbClr val="168FDF"/>
              </a:buClr>
              <a:buSzPts val="3600"/>
              <a:buFont typeface="Open Sans"/>
              <a:buNone/>
              <a:defRPr i="0" sz="3600" u="none" cap="none" strike="noStrike">
                <a:solidFill>
                  <a:srgbClr val="168FDF"/>
                </a:solidFill>
                <a:latin typeface="Open Sans"/>
                <a:ea typeface="Open Sans"/>
                <a:cs typeface="Open Sans"/>
                <a:sym typeface="Open Sans"/>
              </a:defRPr>
            </a:lvl1pPr>
            <a:lvl2pPr lvl="1" rtl="0" algn="l">
              <a:lnSpc>
                <a:spcPct val="100000"/>
              </a:lnSpc>
              <a:spcBef>
                <a:spcPts val="0"/>
              </a:spcBef>
              <a:spcAft>
                <a:spcPts val="0"/>
              </a:spcAft>
              <a:buSzPts val="2300"/>
              <a:buFont typeface="Open Sans"/>
              <a:buNone/>
              <a:defRPr sz="2900">
                <a:latin typeface="Open Sans"/>
                <a:ea typeface="Open Sans"/>
                <a:cs typeface="Open Sans"/>
                <a:sym typeface="Open Sans"/>
              </a:defRPr>
            </a:lvl2pPr>
            <a:lvl3pPr lvl="2" rtl="0" algn="l">
              <a:lnSpc>
                <a:spcPct val="100000"/>
              </a:lnSpc>
              <a:spcBef>
                <a:spcPts val="0"/>
              </a:spcBef>
              <a:spcAft>
                <a:spcPts val="0"/>
              </a:spcAft>
              <a:buSzPts val="2300"/>
              <a:buFont typeface="Open Sans"/>
              <a:buNone/>
              <a:defRPr sz="2900">
                <a:latin typeface="Open Sans"/>
                <a:ea typeface="Open Sans"/>
                <a:cs typeface="Open Sans"/>
                <a:sym typeface="Open Sans"/>
              </a:defRPr>
            </a:lvl3pPr>
            <a:lvl4pPr lvl="3" rtl="0" algn="l">
              <a:lnSpc>
                <a:spcPct val="100000"/>
              </a:lnSpc>
              <a:spcBef>
                <a:spcPts val="0"/>
              </a:spcBef>
              <a:spcAft>
                <a:spcPts val="0"/>
              </a:spcAft>
              <a:buSzPts val="2300"/>
              <a:buFont typeface="Open Sans"/>
              <a:buNone/>
              <a:defRPr sz="2900">
                <a:latin typeface="Open Sans"/>
                <a:ea typeface="Open Sans"/>
                <a:cs typeface="Open Sans"/>
                <a:sym typeface="Open Sans"/>
              </a:defRPr>
            </a:lvl4pPr>
            <a:lvl5pPr lvl="4" rtl="0" algn="l">
              <a:lnSpc>
                <a:spcPct val="100000"/>
              </a:lnSpc>
              <a:spcBef>
                <a:spcPts val="0"/>
              </a:spcBef>
              <a:spcAft>
                <a:spcPts val="0"/>
              </a:spcAft>
              <a:buSzPts val="2300"/>
              <a:buFont typeface="Open Sans"/>
              <a:buNone/>
              <a:defRPr sz="2900">
                <a:latin typeface="Open Sans"/>
                <a:ea typeface="Open Sans"/>
                <a:cs typeface="Open Sans"/>
                <a:sym typeface="Open Sans"/>
              </a:defRPr>
            </a:lvl5pPr>
            <a:lvl6pPr lvl="5" rtl="0" algn="l">
              <a:lnSpc>
                <a:spcPct val="100000"/>
              </a:lnSpc>
              <a:spcBef>
                <a:spcPts val="0"/>
              </a:spcBef>
              <a:spcAft>
                <a:spcPts val="0"/>
              </a:spcAft>
              <a:buSzPts val="2300"/>
              <a:buFont typeface="Open Sans"/>
              <a:buNone/>
              <a:defRPr sz="2900">
                <a:latin typeface="Open Sans"/>
                <a:ea typeface="Open Sans"/>
                <a:cs typeface="Open Sans"/>
                <a:sym typeface="Open Sans"/>
              </a:defRPr>
            </a:lvl6pPr>
            <a:lvl7pPr lvl="6" rtl="0" algn="l">
              <a:lnSpc>
                <a:spcPct val="100000"/>
              </a:lnSpc>
              <a:spcBef>
                <a:spcPts val="0"/>
              </a:spcBef>
              <a:spcAft>
                <a:spcPts val="0"/>
              </a:spcAft>
              <a:buSzPts val="2300"/>
              <a:buFont typeface="Open Sans"/>
              <a:buNone/>
              <a:defRPr sz="2900">
                <a:latin typeface="Open Sans"/>
                <a:ea typeface="Open Sans"/>
                <a:cs typeface="Open Sans"/>
                <a:sym typeface="Open Sans"/>
              </a:defRPr>
            </a:lvl7pPr>
            <a:lvl8pPr lvl="7" rtl="0" algn="l">
              <a:lnSpc>
                <a:spcPct val="100000"/>
              </a:lnSpc>
              <a:spcBef>
                <a:spcPts val="0"/>
              </a:spcBef>
              <a:spcAft>
                <a:spcPts val="0"/>
              </a:spcAft>
              <a:buSzPts val="2300"/>
              <a:buFont typeface="Open Sans"/>
              <a:buNone/>
              <a:defRPr sz="2900">
                <a:latin typeface="Open Sans"/>
                <a:ea typeface="Open Sans"/>
                <a:cs typeface="Open Sans"/>
                <a:sym typeface="Open Sans"/>
              </a:defRPr>
            </a:lvl8pPr>
            <a:lvl9pPr lvl="8" rtl="0" algn="l">
              <a:lnSpc>
                <a:spcPct val="100000"/>
              </a:lnSpc>
              <a:spcBef>
                <a:spcPts val="0"/>
              </a:spcBef>
              <a:spcAft>
                <a:spcPts val="0"/>
              </a:spcAft>
              <a:buSzPts val="2300"/>
              <a:buFont typeface="Open Sans"/>
              <a:buNone/>
              <a:defRPr sz="2900">
                <a:latin typeface="Open Sans"/>
                <a:ea typeface="Open Sans"/>
                <a:cs typeface="Open Sans"/>
                <a:sym typeface="Open Sans"/>
              </a:defRPr>
            </a:lvl9pPr>
          </a:lstStyle>
          <a:p/>
        </p:txBody>
      </p:sp>
      <p:sp>
        <p:nvSpPr>
          <p:cNvPr id="103" name="Google Shape;103;p24"/>
          <p:cNvSpPr txBox="1"/>
          <p:nvPr>
            <p:ph idx="1" type="body"/>
          </p:nvPr>
        </p:nvSpPr>
        <p:spPr>
          <a:xfrm>
            <a:off x="937260" y="2002632"/>
            <a:ext cx="16400100" cy="6526800"/>
          </a:xfrm>
          <a:prstGeom prst="rect">
            <a:avLst/>
          </a:prstGeom>
          <a:noFill/>
          <a:ln>
            <a:noFill/>
          </a:ln>
        </p:spPr>
        <p:txBody>
          <a:bodyPr anchorCtr="0" anchor="t" bIns="68550" lIns="137150" spcFirstLastPara="1" rIns="137150" wrap="square" tIns="68550">
            <a:normAutofit/>
          </a:bodyPr>
          <a:lstStyle>
            <a:lvl1pPr indent="-450850" lvl="0" marL="457200" marR="0" rtl="0" algn="l">
              <a:lnSpc>
                <a:spcPct val="100000"/>
              </a:lnSpc>
              <a:spcBef>
                <a:spcPts val="1700"/>
              </a:spcBef>
              <a:spcAft>
                <a:spcPts val="0"/>
              </a:spcAft>
              <a:buClr>
                <a:srgbClr val="168FDF"/>
              </a:buClr>
              <a:buSzPts val="3500"/>
              <a:buFont typeface="Open Sans"/>
              <a:buChar char="›"/>
              <a:defRPr i="0" sz="3500" u="none" cap="none" strike="noStrike">
                <a:solidFill>
                  <a:srgbClr val="2F2F2F"/>
                </a:solidFill>
                <a:latin typeface="Open Sans"/>
                <a:ea typeface="Open Sans"/>
                <a:cs typeface="Open Sans"/>
                <a:sym typeface="Open Sans"/>
              </a:defRPr>
            </a:lvl1pPr>
            <a:lvl2pPr indent="-419100" lvl="1" marL="914400" marR="0" rtl="0" algn="l">
              <a:lnSpc>
                <a:spcPct val="100000"/>
              </a:lnSpc>
              <a:spcBef>
                <a:spcPts val="800"/>
              </a:spcBef>
              <a:spcAft>
                <a:spcPts val="0"/>
              </a:spcAft>
              <a:buClr>
                <a:srgbClr val="168FDF"/>
              </a:buClr>
              <a:buSzPts val="3000"/>
              <a:buFont typeface="Open Sans"/>
              <a:buChar char="›"/>
              <a:defRPr i="0" sz="3000" u="none" cap="none" strike="noStrike">
                <a:solidFill>
                  <a:srgbClr val="2F2F2F"/>
                </a:solidFill>
                <a:latin typeface="Open Sans"/>
                <a:ea typeface="Open Sans"/>
                <a:cs typeface="Open Sans"/>
                <a:sym typeface="Open Sans"/>
              </a:defRPr>
            </a:lvl2pPr>
            <a:lvl3pPr indent="-412750" lvl="2" marL="1371600" marR="0" rtl="0" algn="l">
              <a:lnSpc>
                <a:spcPct val="100000"/>
              </a:lnSpc>
              <a:spcBef>
                <a:spcPts val="800"/>
              </a:spcBef>
              <a:spcAft>
                <a:spcPts val="0"/>
              </a:spcAft>
              <a:buClr>
                <a:srgbClr val="168FDF"/>
              </a:buClr>
              <a:buSzPts val="2900"/>
              <a:buFont typeface="Open Sans"/>
              <a:buChar char="›"/>
              <a:defRPr i="0" sz="2900" u="none" cap="none" strike="noStrike">
                <a:solidFill>
                  <a:srgbClr val="2F2F2F"/>
                </a:solidFill>
                <a:latin typeface="Open Sans"/>
                <a:ea typeface="Open Sans"/>
                <a:cs typeface="Open Sans"/>
                <a:sym typeface="Open Sans"/>
              </a:defRPr>
            </a:lvl3pPr>
            <a:lvl4pPr indent="-381000" lvl="3" marL="1828800" marR="0" rtl="0" algn="l">
              <a:lnSpc>
                <a:spcPct val="100000"/>
              </a:lnSpc>
              <a:spcBef>
                <a:spcPts val="800"/>
              </a:spcBef>
              <a:spcAft>
                <a:spcPts val="0"/>
              </a:spcAft>
              <a:buClr>
                <a:srgbClr val="168FDF"/>
              </a:buClr>
              <a:buSzPts val="2400"/>
              <a:buFont typeface="Open Sans"/>
              <a:buChar char="›"/>
              <a:defRPr i="0" sz="2400" u="none" cap="none" strike="noStrike">
                <a:solidFill>
                  <a:srgbClr val="2F2F2F"/>
                </a:solidFill>
                <a:latin typeface="Open Sans"/>
                <a:ea typeface="Open Sans"/>
                <a:cs typeface="Open Sans"/>
                <a:sym typeface="Open Sans"/>
              </a:defRPr>
            </a:lvl4pPr>
            <a:lvl5pPr indent="-374650" lvl="4" marL="2286000" marR="0" rtl="0" algn="l">
              <a:lnSpc>
                <a:spcPct val="100000"/>
              </a:lnSpc>
              <a:spcBef>
                <a:spcPts val="800"/>
              </a:spcBef>
              <a:spcAft>
                <a:spcPts val="0"/>
              </a:spcAft>
              <a:buClr>
                <a:srgbClr val="168FDF"/>
              </a:buClr>
              <a:buSzPts val="2300"/>
              <a:buFont typeface="Open Sans"/>
              <a:buChar char="›"/>
              <a:defRPr i="0" sz="2300" u="none" cap="none" strike="noStrike">
                <a:solidFill>
                  <a:srgbClr val="2F2F2F"/>
                </a:solidFill>
                <a:latin typeface="Open Sans"/>
                <a:ea typeface="Open Sans"/>
                <a:cs typeface="Open Sans"/>
                <a:sym typeface="Open Sans"/>
              </a:defRPr>
            </a:lvl5pPr>
            <a:lvl6pPr indent="-412750" lvl="5" marL="2743200" marR="0" rtl="0" algn="l">
              <a:lnSpc>
                <a:spcPct val="90000"/>
              </a:lnSpc>
              <a:spcBef>
                <a:spcPts val="800"/>
              </a:spcBef>
              <a:spcAft>
                <a:spcPts val="0"/>
              </a:spcAft>
              <a:buClr>
                <a:schemeClr val="dk1"/>
              </a:buClr>
              <a:buSzPts val="2900"/>
              <a:buFont typeface="Open Sans"/>
              <a:buChar char="•"/>
              <a:defRPr i="0" sz="2900" u="none" cap="none" strike="noStrike">
                <a:solidFill>
                  <a:schemeClr val="dk1"/>
                </a:solidFill>
                <a:latin typeface="Open Sans"/>
                <a:ea typeface="Open Sans"/>
                <a:cs typeface="Open Sans"/>
                <a:sym typeface="Open Sans"/>
              </a:defRPr>
            </a:lvl6pPr>
            <a:lvl7pPr indent="-412750" lvl="6" marL="3200400" marR="0" rtl="0" algn="l">
              <a:lnSpc>
                <a:spcPct val="90000"/>
              </a:lnSpc>
              <a:spcBef>
                <a:spcPts val="800"/>
              </a:spcBef>
              <a:spcAft>
                <a:spcPts val="0"/>
              </a:spcAft>
              <a:buClr>
                <a:schemeClr val="dk1"/>
              </a:buClr>
              <a:buSzPts val="2900"/>
              <a:buFont typeface="Open Sans"/>
              <a:buChar char="•"/>
              <a:defRPr i="0" sz="2900" u="none" cap="none" strike="noStrike">
                <a:solidFill>
                  <a:schemeClr val="dk1"/>
                </a:solidFill>
                <a:latin typeface="Open Sans"/>
                <a:ea typeface="Open Sans"/>
                <a:cs typeface="Open Sans"/>
                <a:sym typeface="Open Sans"/>
              </a:defRPr>
            </a:lvl7pPr>
            <a:lvl8pPr indent="-412750" lvl="7" marL="3657600" marR="0" rtl="0" algn="l">
              <a:lnSpc>
                <a:spcPct val="90000"/>
              </a:lnSpc>
              <a:spcBef>
                <a:spcPts val="800"/>
              </a:spcBef>
              <a:spcAft>
                <a:spcPts val="0"/>
              </a:spcAft>
              <a:buClr>
                <a:schemeClr val="dk1"/>
              </a:buClr>
              <a:buSzPts val="2900"/>
              <a:buFont typeface="Open Sans"/>
              <a:buChar char="•"/>
              <a:defRPr i="0" sz="2900" u="none" cap="none" strike="noStrike">
                <a:solidFill>
                  <a:schemeClr val="dk1"/>
                </a:solidFill>
                <a:latin typeface="Open Sans"/>
                <a:ea typeface="Open Sans"/>
                <a:cs typeface="Open Sans"/>
                <a:sym typeface="Open Sans"/>
              </a:defRPr>
            </a:lvl8pPr>
            <a:lvl9pPr indent="-412750" lvl="8" marL="4114800" marR="0" rtl="0" algn="l">
              <a:lnSpc>
                <a:spcPct val="90000"/>
              </a:lnSpc>
              <a:spcBef>
                <a:spcPts val="800"/>
              </a:spcBef>
              <a:spcAft>
                <a:spcPts val="0"/>
              </a:spcAft>
              <a:buClr>
                <a:schemeClr val="dk1"/>
              </a:buClr>
              <a:buSzPts val="2900"/>
              <a:buFont typeface="Open Sans"/>
              <a:buChar char="•"/>
              <a:defRPr i="0" sz="2900" u="none" cap="none" strike="noStrike">
                <a:solidFill>
                  <a:schemeClr val="dk1"/>
                </a:solidFill>
                <a:latin typeface="Open Sans"/>
                <a:ea typeface="Open Sans"/>
                <a:cs typeface="Open Sans"/>
                <a:sym typeface="Open Sans"/>
              </a:defRPr>
            </a:lvl9pPr>
          </a:lstStyle>
          <a:p/>
        </p:txBody>
      </p:sp>
      <p:pic>
        <p:nvPicPr>
          <p:cNvPr id="104" name="Google Shape;104;p24"/>
          <p:cNvPicPr preferRelativeResize="0"/>
          <p:nvPr/>
        </p:nvPicPr>
        <p:blipFill rotWithShape="1">
          <a:blip r:embed="rId2">
            <a:alphaModFix/>
          </a:blip>
          <a:srcRect b="0" l="0" r="0" t="0"/>
          <a:stretch/>
        </p:blipFill>
        <p:spPr>
          <a:xfrm>
            <a:off x="910626" y="9468035"/>
            <a:ext cx="4066263" cy="242702"/>
          </a:xfrm>
          <a:prstGeom prst="rect">
            <a:avLst/>
          </a:prstGeom>
          <a:noFill/>
          <a:ln>
            <a:noFill/>
          </a:ln>
        </p:spPr>
      </p:pic>
      <p:sp>
        <p:nvSpPr>
          <p:cNvPr id="105" name="Google Shape;105;p24"/>
          <p:cNvSpPr txBox="1"/>
          <p:nvPr>
            <p:ph idx="12" type="sldNum"/>
          </p:nvPr>
        </p:nvSpPr>
        <p:spPr>
          <a:xfrm>
            <a:off x="17736509" y="9875520"/>
            <a:ext cx="552300" cy="411000"/>
          </a:xfrm>
          <a:prstGeom prst="rect">
            <a:avLst/>
          </a:prstGeom>
          <a:noFill/>
          <a:ln>
            <a:noFill/>
          </a:ln>
        </p:spPr>
        <p:txBody>
          <a:bodyPr anchorCtr="0" anchor="ctr" bIns="68550" lIns="137150" spcFirstLastPara="1" rIns="137150" wrap="square" tIns="68550">
            <a:normAutofit/>
          </a:bodyPr>
          <a:lstStyle>
            <a:lvl1pPr indent="0" lvl="0"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1700"/>
              <a:buFont typeface="Gill Sans"/>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Custom Layout">
  <p:cSld name="8_Custom Layout">
    <p:bg>
      <p:bgPr>
        <a:blipFill>
          <a:blip r:embed="rId2">
            <a:alphaModFix/>
          </a:blip>
          <a:stretch>
            <a:fillRect/>
          </a:stretch>
        </a:blipFill>
      </p:bgPr>
    </p:bg>
    <p:spTree>
      <p:nvGrpSpPr>
        <p:cNvPr id="106" name="Shape 106"/>
        <p:cNvGrpSpPr/>
        <p:nvPr/>
      </p:nvGrpSpPr>
      <p:grpSpPr>
        <a:xfrm>
          <a:off x="0" y="0"/>
          <a:ext cx="0" cy="0"/>
          <a:chOff x="0" y="0"/>
          <a:chExt cx="0" cy="0"/>
        </a:xfrm>
      </p:grpSpPr>
      <p:sp>
        <p:nvSpPr>
          <p:cNvPr id="107" name="Google Shape;107;p25"/>
          <p:cNvSpPr/>
          <p:nvPr/>
        </p:nvSpPr>
        <p:spPr>
          <a:xfrm>
            <a:off x="0" y="1103086"/>
            <a:ext cx="18288000" cy="8790600"/>
          </a:xfrm>
          <a:prstGeom prst="rect">
            <a:avLst/>
          </a:prstGeom>
          <a:solidFill>
            <a:schemeClr val="lt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08" name="Google Shape;108;p25"/>
          <p:cNvSpPr txBox="1"/>
          <p:nvPr>
            <p:ph type="title"/>
          </p:nvPr>
        </p:nvSpPr>
        <p:spPr>
          <a:xfrm>
            <a:off x="593794" y="80834"/>
            <a:ext cx="16779600" cy="981000"/>
          </a:xfrm>
          <a:prstGeom prst="rect">
            <a:avLst/>
          </a:prstGeom>
          <a:noFill/>
          <a:ln>
            <a:noFill/>
          </a:ln>
        </p:spPr>
        <p:txBody>
          <a:bodyPr anchorCtr="0" anchor="ctr" bIns="91400" lIns="182850" spcFirstLastPara="1" rIns="182850" wrap="square" tIns="91400">
            <a:normAutofit/>
          </a:bodyPr>
          <a:lstStyle>
            <a:lvl1pPr lvl="0" rtl="0" algn="l">
              <a:spcBef>
                <a:spcPts val="0"/>
              </a:spcBef>
              <a:spcAft>
                <a:spcPts val="0"/>
              </a:spcAft>
              <a:buClr>
                <a:schemeClr val="lt1"/>
              </a:buClr>
              <a:buSzPts val="5600"/>
              <a:buFont typeface="Arial"/>
              <a:buNone/>
              <a:defRPr sz="5600">
                <a:solidFill>
                  <a:schemeClr val="lt1"/>
                </a:solidFill>
                <a:latin typeface="Arial"/>
                <a:ea typeface="Arial"/>
                <a:cs typeface="Arial"/>
                <a:sym typeface="Aria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09" name="Google Shape;109;p25"/>
          <p:cNvSpPr txBox="1"/>
          <p:nvPr>
            <p:ph idx="1" type="body"/>
          </p:nvPr>
        </p:nvSpPr>
        <p:spPr>
          <a:xfrm>
            <a:off x="711202" y="1770742"/>
            <a:ext cx="14752800" cy="7418400"/>
          </a:xfrm>
          <a:prstGeom prst="rect">
            <a:avLst/>
          </a:prstGeom>
          <a:noFill/>
          <a:ln>
            <a:noFill/>
          </a:ln>
        </p:spPr>
        <p:txBody>
          <a:bodyPr anchorCtr="0" anchor="t" bIns="91400" lIns="182850" spcFirstLastPara="1" rIns="182850" wrap="square" tIns="91400">
            <a:normAutofit/>
          </a:bodyPr>
          <a:lstStyle>
            <a:lvl1pPr indent="-584200" lvl="0" marL="457200" rtl="0" algn="l">
              <a:spcBef>
                <a:spcPts val="1100"/>
              </a:spcBef>
              <a:spcAft>
                <a:spcPts val="0"/>
              </a:spcAft>
              <a:buClr>
                <a:srgbClr val="027FC6"/>
              </a:buClr>
              <a:buSzPts val="5600"/>
              <a:buChar char="●"/>
              <a:defRPr sz="5600">
                <a:latin typeface="Arial"/>
                <a:ea typeface="Arial"/>
                <a:cs typeface="Arial"/>
                <a:sym typeface="Arial"/>
              </a:defRPr>
            </a:lvl1pPr>
            <a:lvl2pPr indent="-533400" lvl="1" marL="914400" rtl="0" algn="l">
              <a:spcBef>
                <a:spcPts val="1000"/>
              </a:spcBef>
              <a:spcAft>
                <a:spcPts val="0"/>
              </a:spcAft>
              <a:buClr>
                <a:srgbClr val="027FC6"/>
              </a:buClr>
              <a:buSzPts val="4800"/>
              <a:buChar char="●"/>
              <a:defRPr sz="4800">
                <a:latin typeface="Arial"/>
                <a:ea typeface="Arial"/>
                <a:cs typeface="Arial"/>
                <a:sym typeface="Arial"/>
              </a:defRPr>
            </a:lvl2pPr>
            <a:lvl3pPr indent="-482600" lvl="2" marL="1371600" rtl="0" algn="l">
              <a:spcBef>
                <a:spcPts val="800"/>
              </a:spcBef>
              <a:spcAft>
                <a:spcPts val="0"/>
              </a:spcAft>
              <a:buClr>
                <a:srgbClr val="027FC6"/>
              </a:buClr>
              <a:buSzPts val="4000"/>
              <a:buChar char="●"/>
              <a:defRPr sz="4000">
                <a:latin typeface="Arial"/>
                <a:ea typeface="Arial"/>
                <a:cs typeface="Arial"/>
                <a:sym typeface="Arial"/>
              </a:defRPr>
            </a:lvl3pPr>
            <a:lvl4pPr indent="-482600" lvl="3" marL="1828800" rtl="0" algn="l">
              <a:spcBef>
                <a:spcPts val="800"/>
              </a:spcBef>
              <a:spcAft>
                <a:spcPts val="0"/>
              </a:spcAft>
              <a:buClr>
                <a:srgbClr val="027FC6"/>
              </a:buClr>
              <a:buSzPts val="4000"/>
              <a:buChar char="●"/>
              <a:defRPr>
                <a:latin typeface="Arial"/>
                <a:ea typeface="Arial"/>
                <a:cs typeface="Arial"/>
                <a:sym typeface="Arial"/>
              </a:defRPr>
            </a:lvl4pPr>
            <a:lvl5pPr indent="-482600" lvl="4" marL="2286000" rtl="0" algn="l">
              <a:spcBef>
                <a:spcPts val="800"/>
              </a:spcBef>
              <a:spcAft>
                <a:spcPts val="0"/>
              </a:spcAft>
              <a:buClr>
                <a:srgbClr val="027FC6"/>
              </a:buClr>
              <a:buSzPts val="4000"/>
              <a:buChar char="●"/>
              <a:defRPr>
                <a:latin typeface="Arial"/>
                <a:ea typeface="Arial"/>
                <a:cs typeface="Arial"/>
                <a:sym typeface="Arial"/>
              </a:defRPr>
            </a:lvl5pPr>
            <a:lvl6pPr indent="-457200" lvl="5" marL="2743200" rtl="0" algn="l">
              <a:spcBef>
                <a:spcPts val="700"/>
              </a:spcBef>
              <a:spcAft>
                <a:spcPts val="0"/>
              </a:spcAft>
              <a:buClr>
                <a:schemeClr val="dk1"/>
              </a:buClr>
              <a:buSzPts val="3600"/>
              <a:buChar char="●"/>
              <a:defRPr/>
            </a:lvl6pPr>
            <a:lvl7pPr indent="-457200" lvl="6" marL="3200400" rtl="0" algn="l">
              <a:spcBef>
                <a:spcPts val="700"/>
              </a:spcBef>
              <a:spcAft>
                <a:spcPts val="0"/>
              </a:spcAft>
              <a:buClr>
                <a:schemeClr val="dk1"/>
              </a:buClr>
              <a:buSzPts val="3600"/>
              <a:buChar char="●"/>
              <a:defRPr/>
            </a:lvl7pPr>
            <a:lvl8pPr indent="-457200" lvl="7" marL="3657600" rtl="0" algn="l">
              <a:spcBef>
                <a:spcPts val="700"/>
              </a:spcBef>
              <a:spcAft>
                <a:spcPts val="0"/>
              </a:spcAft>
              <a:buClr>
                <a:schemeClr val="dk1"/>
              </a:buClr>
              <a:buSzPts val="3600"/>
              <a:buChar char="●"/>
              <a:defRPr/>
            </a:lvl8pPr>
            <a:lvl9pPr indent="-457200" lvl="8" marL="4114800" rtl="0" algn="l">
              <a:spcBef>
                <a:spcPts val="700"/>
              </a:spcBef>
              <a:spcAft>
                <a:spcPts val="0"/>
              </a:spcAft>
              <a:buClr>
                <a:schemeClr val="dk1"/>
              </a:buClr>
              <a:buSzPts val="3600"/>
              <a:buChar char="●"/>
              <a:defRPr/>
            </a:lvl9pPr>
          </a:lstStyle>
          <a:p/>
        </p:txBody>
      </p:sp>
      <p:sp>
        <p:nvSpPr>
          <p:cNvPr id="110" name="Google Shape;110;p25"/>
          <p:cNvSpPr/>
          <p:nvPr/>
        </p:nvSpPr>
        <p:spPr>
          <a:xfrm>
            <a:off x="-4" y="9893508"/>
            <a:ext cx="18288000" cy="393600"/>
          </a:xfrm>
          <a:prstGeom prst="rect">
            <a:avLst/>
          </a:prstGeom>
          <a:solidFill>
            <a:schemeClr val="dk1"/>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b="0" i="0" sz="3600" u="none" cap="none" strike="noStrike">
              <a:solidFill>
                <a:schemeClr val="lt1"/>
              </a:solidFill>
              <a:latin typeface="Calibri"/>
              <a:ea typeface="Calibri"/>
              <a:cs typeface="Calibri"/>
              <a:sym typeface="Calibri"/>
            </a:endParaRPr>
          </a:p>
        </p:txBody>
      </p:sp>
      <p:sp>
        <p:nvSpPr>
          <p:cNvPr id="111" name="Google Shape;111;p25"/>
          <p:cNvSpPr txBox="1"/>
          <p:nvPr/>
        </p:nvSpPr>
        <p:spPr>
          <a:xfrm>
            <a:off x="15992703" y="9806200"/>
            <a:ext cx="2020200" cy="510600"/>
          </a:xfrm>
          <a:prstGeom prst="rect">
            <a:avLst/>
          </a:prstGeom>
          <a:noFill/>
          <a:ln>
            <a:noFill/>
          </a:ln>
        </p:spPr>
        <p:txBody>
          <a:bodyPr anchorCtr="0" anchor="ctr" bIns="91400" lIns="182850" spcFirstLastPara="1" rIns="182850" wrap="square" tIns="91400">
            <a:noAutofit/>
          </a:bodyPr>
          <a:lstStyle/>
          <a:p>
            <a:pPr indent="0" lvl="0" marL="0" marR="0" rtl="0" algn="l">
              <a:spcBef>
                <a:spcPts val="0"/>
              </a:spcBef>
              <a:spcAft>
                <a:spcPts val="0"/>
              </a:spcAft>
              <a:buClr>
                <a:srgbClr val="F0C641"/>
              </a:buClr>
              <a:buSzPts val="2000"/>
              <a:buFont typeface="Arial"/>
              <a:buNone/>
            </a:pPr>
            <a:r>
              <a:rPr b="0" i="0" lang="en" sz="2000" u="none" cap="none" strike="noStrike">
                <a:solidFill>
                  <a:srgbClr val="F0C641"/>
                </a:solidFill>
                <a:latin typeface="Arial"/>
                <a:ea typeface="Arial"/>
                <a:cs typeface="Arial"/>
                <a:sym typeface="Arial"/>
              </a:rPr>
              <a:t>#OSSummit</a:t>
            </a:r>
            <a:endParaRPr b="1" i="0" sz="2000" u="none" cap="none" strike="noStrike">
              <a:solidFill>
                <a:srgbClr val="F0C641"/>
              </a:solidFill>
              <a:latin typeface="Arial"/>
              <a:ea typeface="Arial"/>
              <a:cs typeface="Arial"/>
              <a:sym typeface="Arial"/>
            </a:endParaRPr>
          </a:p>
        </p:txBody>
      </p:sp>
      <p:pic>
        <p:nvPicPr>
          <p:cNvPr id="112" name="Google Shape;112;p25"/>
          <p:cNvPicPr preferRelativeResize="0"/>
          <p:nvPr/>
        </p:nvPicPr>
        <p:blipFill rotWithShape="1">
          <a:blip r:embed="rId3">
            <a:alphaModFix/>
          </a:blip>
          <a:srcRect b="0" l="0" r="0" t="0"/>
          <a:stretch/>
        </p:blipFill>
        <p:spPr>
          <a:xfrm>
            <a:off x="15992684" y="8955708"/>
            <a:ext cx="1747224" cy="574448"/>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113" name="Shape 113"/>
        <p:cNvGrpSpPr/>
        <p:nvPr/>
      </p:nvGrpSpPr>
      <p:grpSpPr>
        <a:xfrm>
          <a:off x="0" y="0"/>
          <a:ext cx="0" cy="0"/>
          <a:chOff x="0" y="0"/>
          <a:chExt cx="0" cy="0"/>
        </a:xfrm>
      </p:grpSpPr>
      <p:sp>
        <p:nvSpPr>
          <p:cNvPr id="114" name="Google Shape;114;p2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115" name="Google Shape;115;p26"/>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116" name="Google Shape;116;p26"/>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7200"/>
              <a:buNone/>
              <a:defRPr sz="7200">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 - Blank" type="blank">
  <p:cSld name="BLANK">
    <p:spTree>
      <p:nvGrpSpPr>
        <p:cNvPr id="43" name="Shape 43"/>
        <p:cNvGrpSpPr/>
        <p:nvPr/>
      </p:nvGrpSpPr>
      <p:grpSpPr>
        <a:xfrm>
          <a:off x="0" y="0"/>
          <a:ext cx="0" cy="0"/>
          <a:chOff x="0" y="0"/>
          <a:chExt cx="0" cy="0"/>
        </a:xfrm>
      </p:grpSpPr>
      <p:sp>
        <p:nvSpPr>
          <p:cNvPr id="44" name="Google Shape;44;p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45" name="Shape 45"/>
        <p:cNvGrpSpPr/>
        <p:nvPr/>
      </p:nvGrpSpPr>
      <p:grpSpPr>
        <a:xfrm>
          <a:off x="0" y="0"/>
          <a:ext cx="0" cy="0"/>
          <a:chOff x="0" y="0"/>
          <a:chExt cx="0" cy="0"/>
        </a:xfrm>
      </p:grpSpPr>
      <p:sp>
        <p:nvSpPr>
          <p:cNvPr id="46" name="Google Shape;46;p10"/>
          <p:cNvSpPr txBox="1"/>
          <p:nvPr>
            <p:ph type="title"/>
          </p:nvPr>
        </p:nvSpPr>
        <p:spPr>
          <a:xfrm>
            <a:off x="914400" y="3671888"/>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chemeClr val="lt1"/>
              </a:buClr>
              <a:buSzPts val="5400"/>
              <a:buFont typeface="Open Sans"/>
              <a:buNone/>
              <a:defRPr>
                <a:solidFill>
                  <a:schemeClr val="lt1"/>
                </a:solidFill>
                <a:latin typeface="Open Sans"/>
                <a:ea typeface="Open Sans"/>
                <a:cs typeface="Open Sans"/>
                <a:sym typeface="Open Sans"/>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7" name="Google Shape;47;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chemeClr val="lt1"/>
                </a:solidFill>
                <a:latin typeface="Gill Sans"/>
                <a:ea typeface="Gill Sans"/>
                <a:cs typeface="Gill Sans"/>
                <a:sym typeface="Gill Sans"/>
              </a:defRPr>
            </a:lvl1pPr>
            <a:lvl2pPr indent="0" lvl="1" marL="0" rtl="0" algn="r">
              <a:spcBef>
                <a:spcPts val="0"/>
              </a:spcBef>
              <a:buNone/>
              <a:defRPr sz="1700">
                <a:solidFill>
                  <a:schemeClr val="lt1"/>
                </a:solidFill>
                <a:latin typeface="Gill Sans"/>
                <a:ea typeface="Gill Sans"/>
                <a:cs typeface="Gill Sans"/>
                <a:sym typeface="Gill Sans"/>
              </a:defRPr>
            </a:lvl2pPr>
            <a:lvl3pPr indent="0" lvl="2" marL="0" rtl="0" algn="r">
              <a:spcBef>
                <a:spcPts val="0"/>
              </a:spcBef>
              <a:buNone/>
              <a:defRPr sz="1700">
                <a:solidFill>
                  <a:schemeClr val="lt1"/>
                </a:solidFill>
                <a:latin typeface="Gill Sans"/>
                <a:ea typeface="Gill Sans"/>
                <a:cs typeface="Gill Sans"/>
                <a:sym typeface="Gill Sans"/>
              </a:defRPr>
            </a:lvl3pPr>
            <a:lvl4pPr indent="0" lvl="3" marL="0" rtl="0" algn="r">
              <a:spcBef>
                <a:spcPts val="0"/>
              </a:spcBef>
              <a:buNone/>
              <a:defRPr sz="1700">
                <a:solidFill>
                  <a:schemeClr val="lt1"/>
                </a:solidFill>
                <a:latin typeface="Gill Sans"/>
                <a:ea typeface="Gill Sans"/>
                <a:cs typeface="Gill Sans"/>
                <a:sym typeface="Gill Sans"/>
              </a:defRPr>
            </a:lvl4pPr>
            <a:lvl5pPr indent="0" lvl="4" marL="0" rtl="0" algn="r">
              <a:spcBef>
                <a:spcPts val="0"/>
              </a:spcBef>
              <a:buNone/>
              <a:defRPr sz="1700">
                <a:solidFill>
                  <a:schemeClr val="lt1"/>
                </a:solidFill>
                <a:latin typeface="Gill Sans"/>
                <a:ea typeface="Gill Sans"/>
                <a:cs typeface="Gill Sans"/>
                <a:sym typeface="Gill Sans"/>
              </a:defRPr>
            </a:lvl5pPr>
            <a:lvl6pPr indent="0" lvl="5" marL="0" rtl="0" algn="r">
              <a:spcBef>
                <a:spcPts val="0"/>
              </a:spcBef>
              <a:buNone/>
              <a:defRPr sz="1700">
                <a:solidFill>
                  <a:schemeClr val="lt1"/>
                </a:solidFill>
                <a:latin typeface="Gill Sans"/>
                <a:ea typeface="Gill Sans"/>
                <a:cs typeface="Gill Sans"/>
                <a:sym typeface="Gill Sans"/>
              </a:defRPr>
            </a:lvl6pPr>
            <a:lvl7pPr indent="0" lvl="6" marL="0" rtl="0" algn="r">
              <a:spcBef>
                <a:spcPts val="0"/>
              </a:spcBef>
              <a:buNone/>
              <a:defRPr sz="1700">
                <a:solidFill>
                  <a:schemeClr val="lt1"/>
                </a:solidFill>
                <a:latin typeface="Gill Sans"/>
                <a:ea typeface="Gill Sans"/>
                <a:cs typeface="Gill Sans"/>
                <a:sym typeface="Gill Sans"/>
              </a:defRPr>
            </a:lvl7pPr>
            <a:lvl8pPr indent="0" lvl="7" marL="0" rtl="0" algn="r">
              <a:spcBef>
                <a:spcPts val="0"/>
              </a:spcBef>
              <a:buNone/>
              <a:defRPr sz="1700">
                <a:solidFill>
                  <a:schemeClr val="lt1"/>
                </a:solidFill>
                <a:latin typeface="Gill Sans"/>
                <a:ea typeface="Gill Sans"/>
                <a:cs typeface="Gill Sans"/>
                <a:sym typeface="Gill Sans"/>
              </a:defRPr>
            </a:lvl8pPr>
            <a:lvl9pPr indent="0" lvl="8" marL="0" rtl="0" algn="r">
              <a:spcBef>
                <a:spcPts val="0"/>
              </a:spcBef>
              <a:buNone/>
              <a:defRPr sz="17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lt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9.xml"/><Relationship Id="rId22" Type="http://schemas.openxmlformats.org/officeDocument/2006/relationships/slideLayout" Target="../slideLayouts/slideLayout21.xml"/><Relationship Id="rId21" Type="http://schemas.openxmlformats.org/officeDocument/2006/relationships/slideLayout" Target="../slideLayouts/slideLayout20.xml"/><Relationship Id="rId24" Type="http://schemas.openxmlformats.org/officeDocument/2006/relationships/slideLayout" Target="../slideLayouts/slideLayout23.xml"/><Relationship Id="rId23" Type="http://schemas.openxmlformats.org/officeDocument/2006/relationships/slideLayout" Target="../slideLayouts/slideLayout22.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26" Type="http://schemas.openxmlformats.org/officeDocument/2006/relationships/slideLayout" Target="../slideLayouts/slideLayout25.xml"/><Relationship Id="rId25" Type="http://schemas.openxmlformats.org/officeDocument/2006/relationships/slideLayout" Target="../slideLayouts/slideLayout24.xml"/><Relationship Id="rId27"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19" Type="http://schemas.openxmlformats.org/officeDocument/2006/relationships/slideLayout" Target="../slideLayouts/slideLayout18.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6.png"/><Relationship Id="rId5" Type="http://schemas.openxmlformats.org/officeDocument/2006/relationships/image" Target="../media/image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1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32.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hyperlink" Target="https://insights.lfx.linuxfoundation.org/projects/lfai-f/dashboard;quicktime=time_filter_3Y"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1.pn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7.xml.rels><?xml version="1.0" encoding="UTF-8" standalone="yes"?><Relationships xmlns="http://schemas.openxmlformats.org/package/2006/relationships"><Relationship Id="rId20" Type="http://schemas.openxmlformats.org/officeDocument/2006/relationships/image" Target="../media/image37.png"/><Relationship Id="rId22" Type="http://schemas.openxmlformats.org/officeDocument/2006/relationships/image" Target="../media/image45.png"/><Relationship Id="rId21" Type="http://schemas.openxmlformats.org/officeDocument/2006/relationships/image" Target="../media/image43.png"/><Relationship Id="rId23" Type="http://schemas.openxmlformats.org/officeDocument/2006/relationships/image" Target="../media/image46.png"/><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25.png"/><Relationship Id="rId5" Type="http://schemas.openxmlformats.org/officeDocument/2006/relationships/image" Target="../media/image29.png"/><Relationship Id="rId6" Type="http://schemas.openxmlformats.org/officeDocument/2006/relationships/image" Target="../media/image28.png"/><Relationship Id="rId7" Type="http://schemas.openxmlformats.org/officeDocument/2006/relationships/image" Target="../media/image23.png"/><Relationship Id="rId8" Type="http://schemas.openxmlformats.org/officeDocument/2006/relationships/image" Target="../media/image33.png"/><Relationship Id="rId11" Type="http://schemas.openxmlformats.org/officeDocument/2006/relationships/image" Target="../media/image34.png"/><Relationship Id="rId10" Type="http://schemas.openxmlformats.org/officeDocument/2006/relationships/image" Target="../media/image31.png"/><Relationship Id="rId13" Type="http://schemas.openxmlformats.org/officeDocument/2006/relationships/image" Target="../media/image50.png"/><Relationship Id="rId12" Type="http://schemas.openxmlformats.org/officeDocument/2006/relationships/image" Target="../media/image36.png"/><Relationship Id="rId15" Type="http://schemas.openxmlformats.org/officeDocument/2006/relationships/image" Target="../media/image40.png"/><Relationship Id="rId14" Type="http://schemas.openxmlformats.org/officeDocument/2006/relationships/image" Target="../media/image35.png"/><Relationship Id="rId17" Type="http://schemas.openxmlformats.org/officeDocument/2006/relationships/image" Target="../media/image39.png"/><Relationship Id="rId16" Type="http://schemas.openxmlformats.org/officeDocument/2006/relationships/image" Target="../media/image38.png"/><Relationship Id="rId19" Type="http://schemas.openxmlformats.org/officeDocument/2006/relationships/image" Target="../media/image51.png"/><Relationship Id="rId18"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2.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hyperlink" Target="https://wiki.lfai.foundation/pages/viewpage.action?pageId=7733341"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l.lfaidata.foundation" TargetMode="External"/><Relationship Id="rId4" Type="http://schemas.openxmlformats.org/officeDocument/2006/relationships/image" Target="../media/image64.png"/><Relationship Id="rId5" Type="http://schemas.openxmlformats.org/officeDocument/2006/relationships/image" Target="../media/image9.png"/><Relationship Id="rId6" Type="http://schemas.openxmlformats.org/officeDocument/2006/relationships/image" Target="../media/image12.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2.png"/><Relationship Id="rId4" Type="http://schemas.openxmlformats.org/officeDocument/2006/relationships/image" Target="../media/image56.png"/><Relationship Id="rId5" Type="http://schemas.openxmlformats.org/officeDocument/2006/relationships/image" Target="../media/image5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53.png"/><Relationship Id="rId4" Type="http://schemas.openxmlformats.org/officeDocument/2006/relationships/image" Target="../media/image61.png"/><Relationship Id="rId5" Type="http://schemas.openxmlformats.org/officeDocument/2006/relationships/image" Target="../media/image55.png"/><Relationship Id="rId6" Type="http://schemas.openxmlformats.org/officeDocument/2006/relationships/image" Target="../media/image48.png"/><Relationship Id="rId7" Type="http://schemas.openxmlformats.org/officeDocument/2006/relationships/image" Target="../media/image6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59.png"/><Relationship Id="rId6" Type="http://schemas.openxmlformats.org/officeDocument/2006/relationships/image" Target="../media/image58.png"/><Relationship Id="rId7" Type="http://schemas.openxmlformats.org/officeDocument/2006/relationships/image" Target="../media/image7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66.png"/><Relationship Id="rId4" Type="http://schemas.openxmlformats.org/officeDocument/2006/relationships/image" Target="../media/image88.png"/><Relationship Id="rId5" Type="http://schemas.openxmlformats.org/officeDocument/2006/relationships/image" Target="../media/image75.png"/><Relationship Id="rId6" Type="http://schemas.openxmlformats.org/officeDocument/2006/relationships/image" Target="../media/image6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6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 Id="rId3" Type="http://schemas.openxmlformats.org/officeDocument/2006/relationships/image" Target="../media/image7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68.png"/><Relationship Id="rId4" Type="http://schemas.openxmlformats.org/officeDocument/2006/relationships/image" Target="../media/image77.png"/><Relationship Id="rId9" Type="http://schemas.openxmlformats.org/officeDocument/2006/relationships/image" Target="../media/image76.png"/><Relationship Id="rId5" Type="http://schemas.openxmlformats.org/officeDocument/2006/relationships/image" Target="../media/image82.png"/><Relationship Id="rId6" Type="http://schemas.openxmlformats.org/officeDocument/2006/relationships/image" Target="../media/image81.png"/><Relationship Id="rId7" Type="http://schemas.openxmlformats.org/officeDocument/2006/relationships/image" Target="../media/image74.png"/><Relationship Id="rId8" Type="http://schemas.openxmlformats.org/officeDocument/2006/relationships/image" Target="../media/image86.png"/><Relationship Id="rId10"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69.png"/><Relationship Id="rId4" Type="http://schemas.openxmlformats.org/officeDocument/2006/relationships/image" Target="../media/image83.png"/><Relationship Id="rId9" Type="http://schemas.openxmlformats.org/officeDocument/2006/relationships/image" Target="../media/image79.png"/><Relationship Id="rId5" Type="http://schemas.openxmlformats.org/officeDocument/2006/relationships/image" Target="../media/image80.png"/><Relationship Id="rId6" Type="http://schemas.openxmlformats.org/officeDocument/2006/relationships/image" Target="../media/image72.png"/><Relationship Id="rId7" Type="http://schemas.openxmlformats.org/officeDocument/2006/relationships/image" Target="../media/image73.png"/><Relationship Id="rId8" Type="http://schemas.openxmlformats.org/officeDocument/2006/relationships/image" Target="../media/image84.png"/><Relationship Id="rId11" Type="http://schemas.openxmlformats.org/officeDocument/2006/relationships/image" Target="../media/image87.png"/><Relationship Id="rId10" Type="http://schemas.openxmlformats.org/officeDocument/2006/relationships/image" Target="../media/image7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89.png"/><Relationship Id="rId4" Type="http://schemas.openxmlformats.org/officeDocument/2006/relationships/image" Target="../media/image98.png"/><Relationship Id="rId5" Type="http://schemas.openxmlformats.org/officeDocument/2006/relationships/image" Target="../media/image92.png"/><Relationship Id="rId6"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90.png"/><Relationship Id="rId5" Type="http://schemas.openxmlformats.org/officeDocument/2006/relationships/hyperlink" Target="http://info@lfaidata.foundation" TargetMode="External"/><Relationship Id="rId6" Type="http://schemas.openxmlformats.org/officeDocument/2006/relationships/hyperlink" Target="https://twitter.com/LFAI_Foundation" TargetMode="External"/><Relationship Id="rId7" Type="http://schemas.openxmlformats.org/officeDocument/2006/relationships/image" Target="../media/image97.png"/><Relationship Id="rId8" Type="http://schemas.openxmlformats.org/officeDocument/2006/relationships/hyperlink" Target="https://www.youtube.com/channel/UCfasaeqXJBCAJMNO9HcHfbA" TargetMode="External"/><Relationship Id="rId11" Type="http://schemas.openxmlformats.org/officeDocument/2006/relationships/image" Target="../media/image93.png"/><Relationship Id="rId10" Type="http://schemas.openxmlformats.org/officeDocument/2006/relationships/hyperlink" Target="https://www.linkedin.com/company/lfai/" TargetMode="External"/><Relationship Id="rId13" Type="http://schemas.openxmlformats.org/officeDocument/2006/relationships/image" Target="../media/image96.png"/><Relationship Id="rId12" Type="http://schemas.openxmlformats.org/officeDocument/2006/relationships/hyperlink" Target="https://github.com/lfai" TargetMode="External"/><Relationship Id="rId15" Type="http://schemas.openxmlformats.org/officeDocument/2006/relationships/image" Target="../media/image95.png"/><Relationship Id="rId14" Type="http://schemas.openxmlformats.org/officeDocument/2006/relationships/hyperlink" Target="https://l.lfai.foundation" TargetMode="External"/><Relationship Id="rId17" Type="http://schemas.openxmlformats.org/officeDocument/2006/relationships/image" Target="../media/image91.png"/><Relationship Id="rId16" Type="http://schemas.openxmlformats.org/officeDocument/2006/relationships/hyperlink" Target="https://lfai.foundation/news/blo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7"/>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122" name="Google Shape;122;p27"/>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36"/>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September 12, 2023</a:t>
            </a:r>
            <a:endParaRPr/>
          </a:p>
        </p:txBody>
      </p:sp>
      <p:sp>
        <p:nvSpPr>
          <p:cNvPr id="204" name="Google Shape;204;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05" name="Google Shape;205;p36"/>
          <p:cNvPicPr preferRelativeResize="0"/>
          <p:nvPr/>
        </p:nvPicPr>
        <p:blipFill rotWithShape="1">
          <a:blip r:embed="rId3">
            <a:alphaModFix/>
          </a:blip>
          <a:srcRect b="2740" l="944" r="717" t="1427"/>
          <a:stretch/>
        </p:blipFill>
        <p:spPr>
          <a:xfrm>
            <a:off x="4863025" y="3748490"/>
            <a:ext cx="8561946" cy="2587787"/>
          </a:xfrm>
          <a:prstGeom prst="rect">
            <a:avLst/>
          </a:prstGeom>
          <a:noFill/>
          <a:ln cap="flat" cmpd="sng" w="9525">
            <a:solidFill>
              <a:schemeClr val="dk2"/>
            </a:solidFill>
            <a:prstDash val="solid"/>
            <a:round/>
            <a:headEnd len="sm" w="sm" type="none"/>
            <a:tailEnd len="sm" w="sm" type="none"/>
          </a:ln>
        </p:spPr>
      </p:pic>
      <p:pic>
        <p:nvPicPr>
          <p:cNvPr id="206" name="Google Shape;206;p36"/>
          <p:cNvPicPr preferRelativeResize="0"/>
          <p:nvPr/>
        </p:nvPicPr>
        <p:blipFill rotWithShape="1">
          <a:blip r:embed="rId4">
            <a:alphaModFix/>
          </a:blip>
          <a:srcRect b="0" l="699" r="836" t="2028"/>
          <a:stretch/>
        </p:blipFill>
        <p:spPr>
          <a:xfrm>
            <a:off x="4863025" y="6399841"/>
            <a:ext cx="8561951" cy="2832108"/>
          </a:xfrm>
          <a:prstGeom prst="rect">
            <a:avLst/>
          </a:prstGeom>
          <a:noFill/>
          <a:ln cap="flat" cmpd="sng" w="9525">
            <a:solidFill>
              <a:schemeClr val="dk2"/>
            </a:solidFill>
            <a:prstDash val="solid"/>
            <a:round/>
            <a:headEnd len="sm" w="sm" type="none"/>
            <a:tailEnd len="sm" w="sm" type="none"/>
          </a:ln>
        </p:spPr>
      </p:pic>
      <p:pic>
        <p:nvPicPr>
          <p:cNvPr id="207" name="Google Shape;207;p36"/>
          <p:cNvPicPr preferRelativeResize="0"/>
          <p:nvPr/>
        </p:nvPicPr>
        <p:blipFill rotWithShape="1">
          <a:blip r:embed="rId5">
            <a:alphaModFix/>
          </a:blip>
          <a:srcRect b="0" l="0" r="0" t="0"/>
          <a:stretch/>
        </p:blipFill>
        <p:spPr>
          <a:xfrm>
            <a:off x="4863025" y="1696600"/>
            <a:ext cx="8561950" cy="1988325"/>
          </a:xfrm>
          <a:prstGeom prst="rect">
            <a:avLst/>
          </a:prstGeom>
          <a:noFill/>
          <a:ln cap="flat" cmpd="sng" w="9525">
            <a:solidFill>
              <a:schemeClr val="dk1"/>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7"/>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213" name="Google Shape;213;p3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Foundation Structure and Governance</a:t>
            </a:r>
            <a:endParaRPr/>
          </a:p>
        </p:txBody>
      </p:sp>
      <p:sp>
        <p:nvSpPr>
          <p:cNvPr id="214" name="Google Shape;214;p37"/>
          <p:cNvSpPr/>
          <p:nvPr/>
        </p:nvSpPr>
        <p:spPr>
          <a:xfrm>
            <a:off x="1027284" y="4893313"/>
            <a:ext cx="3910200" cy="1121100"/>
          </a:xfrm>
          <a:prstGeom prst="roundRect">
            <a:avLst>
              <a:gd fmla="val 10000" name="adj"/>
            </a:avLst>
          </a:prstGeom>
          <a:solidFill>
            <a:srgbClr val="7564A0"/>
          </a:solidFill>
          <a:ln cap="flat" cmpd="sng" w="12700">
            <a:solidFill>
              <a:srgbClr val="1068A2"/>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2400"/>
              <a:buFont typeface="Arial"/>
              <a:buNone/>
            </a:pPr>
            <a:r>
              <a:t/>
            </a:r>
            <a:endParaRPr b="1" i="0" sz="2400" u="none" cap="none" strike="noStrike">
              <a:solidFill>
                <a:srgbClr val="000000"/>
              </a:solidFill>
              <a:latin typeface="Open Sans"/>
              <a:ea typeface="Open Sans"/>
              <a:cs typeface="Open Sans"/>
              <a:sym typeface="Open Sans"/>
            </a:endParaRPr>
          </a:p>
        </p:txBody>
      </p:sp>
      <p:sp>
        <p:nvSpPr>
          <p:cNvPr id="215" name="Google Shape;215;p37"/>
          <p:cNvSpPr txBox="1"/>
          <p:nvPr/>
        </p:nvSpPr>
        <p:spPr>
          <a:xfrm>
            <a:off x="1108693" y="4926138"/>
            <a:ext cx="3723000" cy="1055400"/>
          </a:xfrm>
          <a:prstGeom prst="rect">
            <a:avLst/>
          </a:prstGeom>
          <a:solidFill>
            <a:srgbClr val="7564A0"/>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216" name="Google Shape;216;p37"/>
          <p:cNvSpPr/>
          <p:nvPr/>
        </p:nvSpPr>
        <p:spPr>
          <a:xfrm>
            <a:off x="1027275" y="6315201"/>
            <a:ext cx="1815000" cy="815700"/>
          </a:xfrm>
          <a:prstGeom prst="roundRect">
            <a:avLst>
              <a:gd fmla="val 10000" name="adj"/>
            </a:avLst>
          </a:prstGeom>
          <a:solidFill>
            <a:srgbClr val="3C78D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17" name="Google Shape;217;p37"/>
          <p:cNvSpPr txBox="1"/>
          <p:nvPr/>
        </p:nvSpPr>
        <p:spPr>
          <a:xfrm>
            <a:off x="1080427" y="6329439"/>
            <a:ext cx="1708200" cy="786900"/>
          </a:xfrm>
          <a:prstGeom prst="rect">
            <a:avLst/>
          </a:prstGeom>
          <a:solidFill>
            <a:srgbClr val="3C78D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600" u="none" cap="none" strike="noStrike">
                <a:solidFill>
                  <a:srgbClr val="FFFFFF"/>
                </a:solidFill>
                <a:latin typeface="Open Sans"/>
                <a:ea typeface="Open Sans"/>
                <a:cs typeface="Open Sans"/>
                <a:sym typeface="Open Sans"/>
              </a:rPr>
              <a:t>Outreach</a:t>
            </a:r>
            <a:endParaRPr b="1" i="0" sz="1600" u="none" cap="none" strike="noStrike">
              <a:solidFill>
                <a:srgbClr val="FFFFFF"/>
              </a:solidFill>
              <a:latin typeface="Open Sans"/>
              <a:ea typeface="Open Sans"/>
              <a:cs typeface="Open Sans"/>
              <a:sym typeface="Open Sans"/>
            </a:endParaRPr>
          </a:p>
        </p:txBody>
      </p:sp>
      <p:sp>
        <p:nvSpPr>
          <p:cNvPr id="218" name="Google Shape;218;p37"/>
          <p:cNvSpPr/>
          <p:nvPr/>
        </p:nvSpPr>
        <p:spPr>
          <a:xfrm>
            <a:off x="2994453" y="6315201"/>
            <a:ext cx="1815000" cy="815700"/>
          </a:xfrm>
          <a:prstGeom prst="roundRect">
            <a:avLst>
              <a:gd fmla="val 10000" name="adj"/>
            </a:avLst>
          </a:prstGeom>
          <a:solidFill>
            <a:srgbClr val="3C78D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19" name="Google Shape;219;p37"/>
          <p:cNvSpPr txBox="1"/>
          <p:nvPr/>
        </p:nvSpPr>
        <p:spPr>
          <a:xfrm>
            <a:off x="3047605" y="6329439"/>
            <a:ext cx="1708200" cy="786900"/>
          </a:xfrm>
          <a:prstGeom prst="rect">
            <a:avLst/>
          </a:prstGeom>
          <a:solidFill>
            <a:srgbClr val="3C78D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600" u="none" cap="none" strike="noStrike">
                <a:solidFill>
                  <a:srgbClr val="FFFFFF"/>
                </a:solidFill>
                <a:latin typeface="Open Sans"/>
                <a:ea typeface="Open Sans"/>
                <a:cs typeface="Open Sans"/>
                <a:sym typeface="Open Sans"/>
              </a:rPr>
              <a:t>Legal</a:t>
            </a:r>
            <a:endParaRPr b="1" i="0" sz="1600" u="none" cap="none" strike="noStrike">
              <a:solidFill>
                <a:srgbClr val="FFFFFF"/>
              </a:solidFill>
              <a:latin typeface="Open Sans"/>
              <a:ea typeface="Open Sans"/>
              <a:cs typeface="Open Sans"/>
              <a:sym typeface="Open Sans"/>
            </a:endParaRPr>
          </a:p>
        </p:txBody>
      </p:sp>
      <p:sp>
        <p:nvSpPr>
          <p:cNvPr id="220" name="Google Shape;220;p37"/>
          <p:cNvSpPr/>
          <p:nvPr/>
        </p:nvSpPr>
        <p:spPr>
          <a:xfrm>
            <a:off x="2994411" y="7204062"/>
            <a:ext cx="1815000" cy="815700"/>
          </a:xfrm>
          <a:prstGeom prst="roundRect">
            <a:avLst>
              <a:gd fmla="val 10000" name="adj"/>
            </a:avLst>
          </a:prstGeom>
          <a:solidFill>
            <a:srgbClr val="3C78D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21" name="Google Shape;221;p37"/>
          <p:cNvSpPr txBox="1"/>
          <p:nvPr/>
        </p:nvSpPr>
        <p:spPr>
          <a:xfrm>
            <a:off x="3047553" y="7231914"/>
            <a:ext cx="1708200" cy="783300"/>
          </a:xfrm>
          <a:prstGeom prst="rect">
            <a:avLst/>
          </a:prstGeom>
          <a:solidFill>
            <a:srgbClr val="3C78D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600" u="none" cap="none" strike="noStrike">
                <a:solidFill>
                  <a:srgbClr val="FFFFFF"/>
                </a:solidFill>
                <a:latin typeface="Open Sans"/>
                <a:ea typeface="Open Sans"/>
                <a:cs typeface="Open Sans"/>
                <a:sym typeface="Open Sans"/>
              </a:rPr>
              <a:t>Budget</a:t>
            </a:r>
            <a:endParaRPr b="1" i="0" sz="1600" u="none" cap="none" strike="noStrike">
              <a:solidFill>
                <a:srgbClr val="FFFFFF"/>
              </a:solidFill>
              <a:latin typeface="Open Sans"/>
              <a:ea typeface="Open Sans"/>
              <a:cs typeface="Open Sans"/>
              <a:sym typeface="Open Sans"/>
            </a:endParaRPr>
          </a:p>
        </p:txBody>
      </p:sp>
      <p:sp>
        <p:nvSpPr>
          <p:cNvPr id="222" name="Google Shape;222;p37"/>
          <p:cNvSpPr/>
          <p:nvPr/>
        </p:nvSpPr>
        <p:spPr>
          <a:xfrm>
            <a:off x="5563684" y="4899451"/>
            <a:ext cx="3266100" cy="1121100"/>
          </a:xfrm>
          <a:prstGeom prst="roundRect">
            <a:avLst>
              <a:gd fmla="val 10000" name="adj"/>
            </a:avLst>
          </a:prstGeom>
          <a:solidFill>
            <a:srgbClr val="38761D"/>
          </a:solidFill>
          <a:ln cap="flat" cmpd="sng" w="9525">
            <a:solidFill>
              <a:srgbClr val="7564A0"/>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223" name="Google Shape;223;p37"/>
          <p:cNvSpPr txBox="1"/>
          <p:nvPr/>
        </p:nvSpPr>
        <p:spPr>
          <a:xfrm>
            <a:off x="1080413" y="2690488"/>
            <a:ext cx="3910200" cy="19851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b="1" lang="en" sz="2900">
                <a:latin typeface="Open Sans"/>
                <a:ea typeface="Open Sans"/>
                <a:cs typeface="Open Sans"/>
                <a:sym typeface="Open Sans"/>
              </a:rPr>
              <a:t>Foundation </a:t>
            </a:r>
            <a:r>
              <a:rPr b="1" i="0" lang="en" sz="2900" u="none" cap="none" strike="noStrike">
                <a:latin typeface="Open Sans"/>
                <a:ea typeface="Open Sans"/>
                <a:cs typeface="Open Sans"/>
                <a:sym typeface="Open Sans"/>
              </a:rPr>
              <a:t>Governance</a:t>
            </a:r>
            <a:endParaRPr b="1" i="0" sz="2900" u="none" cap="none" strike="noStrike">
              <a:latin typeface="Open Sans"/>
              <a:ea typeface="Open Sans"/>
              <a:cs typeface="Open Sans"/>
              <a:sym typeface="Open Sans"/>
            </a:endParaRPr>
          </a:p>
          <a:p>
            <a:pPr indent="0" lvl="0" marL="0" rtl="0" algn="ctr">
              <a:lnSpc>
                <a:spcPct val="100000"/>
              </a:lnSpc>
              <a:spcBef>
                <a:spcPts val="0"/>
              </a:spcBef>
              <a:spcAft>
                <a:spcPts val="0"/>
              </a:spcAft>
              <a:buNone/>
            </a:pPr>
            <a:r>
              <a:t/>
            </a:r>
            <a:endParaRPr sz="2100">
              <a:solidFill>
                <a:srgbClr val="2F2F2F"/>
              </a:solidFill>
              <a:latin typeface="Open Sans"/>
              <a:ea typeface="Open Sans"/>
              <a:cs typeface="Open Sans"/>
              <a:sym typeface="Open Sans"/>
            </a:endParaRPr>
          </a:p>
          <a:p>
            <a:pPr indent="0" lvl="0" marL="0" rtl="0" algn="ctr">
              <a:lnSpc>
                <a:spcPct val="100000"/>
              </a:lnSpc>
              <a:spcBef>
                <a:spcPts val="0"/>
              </a:spcBef>
              <a:spcAft>
                <a:spcPts val="0"/>
              </a:spcAft>
              <a:buNone/>
            </a:pPr>
            <a:r>
              <a:rPr lang="en" sz="2300">
                <a:solidFill>
                  <a:srgbClr val="2F2F2F"/>
                </a:solidFill>
                <a:latin typeface="Open Sans"/>
                <a:ea typeface="Open Sans"/>
                <a:cs typeface="Open Sans"/>
                <a:sym typeface="Open Sans"/>
              </a:rPr>
              <a:t>(Funding effort)</a:t>
            </a:r>
            <a:endParaRPr b="1" sz="2300">
              <a:latin typeface="Open Sans"/>
              <a:ea typeface="Open Sans"/>
              <a:cs typeface="Open Sans"/>
              <a:sym typeface="Open Sans"/>
            </a:endParaRPr>
          </a:p>
        </p:txBody>
      </p:sp>
      <p:sp>
        <p:nvSpPr>
          <p:cNvPr id="224" name="Google Shape;224;p37"/>
          <p:cNvSpPr/>
          <p:nvPr/>
        </p:nvSpPr>
        <p:spPr>
          <a:xfrm>
            <a:off x="1027275" y="7204065"/>
            <a:ext cx="1815000" cy="815700"/>
          </a:xfrm>
          <a:prstGeom prst="roundRect">
            <a:avLst>
              <a:gd fmla="val 10000" name="adj"/>
            </a:avLst>
          </a:prstGeom>
          <a:solidFill>
            <a:srgbClr val="3C78D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25" name="Google Shape;225;p37"/>
          <p:cNvSpPr txBox="1"/>
          <p:nvPr/>
        </p:nvSpPr>
        <p:spPr>
          <a:xfrm>
            <a:off x="1080427" y="7218303"/>
            <a:ext cx="1708200" cy="786900"/>
          </a:xfrm>
          <a:prstGeom prst="rect">
            <a:avLst/>
          </a:prstGeom>
          <a:solidFill>
            <a:srgbClr val="3C78D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600" u="none" cap="none" strike="noStrike">
                <a:solidFill>
                  <a:srgbClr val="FFFFFF"/>
                </a:solidFill>
                <a:latin typeface="Open Sans"/>
                <a:ea typeface="Open Sans"/>
                <a:cs typeface="Open Sans"/>
                <a:sym typeface="Open Sans"/>
              </a:rPr>
              <a:t>Strategy</a:t>
            </a:r>
            <a:endParaRPr b="1" i="0" sz="1600" u="none" cap="none" strike="noStrike">
              <a:solidFill>
                <a:srgbClr val="FFFFFF"/>
              </a:solidFill>
              <a:latin typeface="Open Sans"/>
              <a:ea typeface="Open Sans"/>
              <a:cs typeface="Open Sans"/>
              <a:sym typeface="Open Sans"/>
            </a:endParaRPr>
          </a:p>
        </p:txBody>
      </p:sp>
      <p:sp>
        <p:nvSpPr>
          <p:cNvPr id="226" name="Google Shape;226;p37"/>
          <p:cNvSpPr/>
          <p:nvPr/>
        </p:nvSpPr>
        <p:spPr>
          <a:xfrm>
            <a:off x="7259977" y="6324909"/>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27" name="Google Shape;227;p37"/>
          <p:cNvSpPr txBox="1"/>
          <p:nvPr/>
        </p:nvSpPr>
        <p:spPr>
          <a:xfrm>
            <a:off x="7306800" y="6339148"/>
            <a:ext cx="1505400" cy="7869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Trusted </a:t>
            </a:r>
            <a:endParaRPr b="1" sz="16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AI</a:t>
            </a:r>
            <a:endParaRPr b="1" sz="1600">
              <a:solidFill>
                <a:srgbClr val="FFFFFF"/>
              </a:solidFill>
              <a:latin typeface="Open Sans"/>
              <a:ea typeface="Open Sans"/>
              <a:cs typeface="Open Sans"/>
              <a:sym typeface="Open Sans"/>
            </a:endParaRPr>
          </a:p>
        </p:txBody>
      </p:sp>
      <p:sp>
        <p:nvSpPr>
          <p:cNvPr id="228" name="Google Shape;228;p37"/>
          <p:cNvSpPr/>
          <p:nvPr/>
        </p:nvSpPr>
        <p:spPr>
          <a:xfrm>
            <a:off x="5546685" y="6324936"/>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29" name="Google Shape;229;p37"/>
          <p:cNvSpPr txBox="1"/>
          <p:nvPr/>
        </p:nvSpPr>
        <p:spPr>
          <a:xfrm>
            <a:off x="5595714" y="6348157"/>
            <a:ext cx="1505400" cy="7833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Generative AI Commons</a:t>
            </a:r>
            <a:endParaRPr b="1" i="0" sz="1600" u="none" cap="none" strike="noStrike">
              <a:solidFill>
                <a:srgbClr val="FFFFFF"/>
              </a:solidFill>
              <a:latin typeface="Open Sans"/>
              <a:ea typeface="Open Sans"/>
              <a:cs typeface="Open Sans"/>
              <a:sym typeface="Open Sans"/>
            </a:endParaRPr>
          </a:p>
        </p:txBody>
      </p:sp>
      <p:sp>
        <p:nvSpPr>
          <p:cNvPr id="230" name="Google Shape;230;p37"/>
          <p:cNvSpPr txBox="1"/>
          <p:nvPr/>
        </p:nvSpPr>
        <p:spPr>
          <a:xfrm>
            <a:off x="5607713" y="2702075"/>
            <a:ext cx="3204600" cy="19851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b="1" lang="en" sz="2900">
                <a:latin typeface="Open Sans"/>
                <a:ea typeface="Open Sans"/>
                <a:cs typeface="Open Sans"/>
                <a:sym typeface="Open Sans"/>
              </a:rPr>
              <a:t>Technical Coordination</a:t>
            </a:r>
            <a:endParaRPr b="1" sz="1700">
              <a:latin typeface="Open Sans"/>
              <a:ea typeface="Open Sans"/>
              <a:cs typeface="Open Sans"/>
              <a:sym typeface="Open Sans"/>
            </a:endParaRPr>
          </a:p>
        </p:txBody>
      </p:sp>
      <p:sp>
        <p:nvSpPr>
          <p:cNvPr id="231" name="Google Shape;231;p37"/>
          <p:cNvSpPr/>
          <p:nvPr/>
        </p:nvSpPr>
        <p:spPr>
          <a:xfrm>
            <a:off x="5546682" y="7201548"/>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32" name="Google Shape;232;p37"/>
          <p:cNvSpPr txBox="1"/>
          <p:nvPr/>
        </p:nvSpPr>
        <p:spPr>
          <a:xfrm>
            <a:off x="5593505" y="7215786"/>
            <a:ext cx="1505400" cy="7869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BI &amp; AI</a:t>
            </a:r>
            <a:endParaRPr b="1" sz="1600">
              <a:solidFill>
                <a:srgbClr val="FFFFFF"/>
              </a:solidFill>
              <a:latin typeface="Open Sans"/>
              <a:ea typeface="Open Sans"/>
              <a:cs typeface="Open Sans"/>
              <a:sym typeface="Open Sans"/>
            </a:endParaRPr>
          </a:p>
        </p:txBody>
      </p:sp>
      <p:sp>
        <p:nvSpPr>
          <p:cNvPr id="233" name="Google Shape;233;p37"/>
          <p:cNvSpPr/>
          <p:nvPr/>
        </p:nvSpPr>
        <p:spPr>
          <a:xfrm>
            <a:off x="7259977" y="7201548"/>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34" name="Google Shape;234;p37"/>
          <p:cNvSpPr txBox="1"/>
          <p:nvPr/>
        </p:nvSpPr>
        <p:spPr>
          <a:xfrm>
            <a:off x="7306800" y="7215786"/>
            <a:ext cx="1505400" cy="7869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DataOps</a:t>
            </a:r>
            <a:endParaRPr b="1" sz="1600">
              <a:solidFill>
                <a:srgbClr val="FFFFFF"/>
              </a:solidFill>
              <a:latin typeface="Open Sans"/>
              <a:ea typeface="Open Sans"/>
              <a:cs typeface="Open Sans"/>
              <a:sym typeface="Open Sans"/>
            </a:endParaRPr>
          </a:p>
        </p:txBody>
      </p:sp>
      <p:sp>
        <p:nvSpPr>
          <p:cNvPr id="235" name="Google Shape;235;p37"/>
          <p:cNvSpPr txBox="1"/>
          <p:nvPr/>
        </p:nvSpPr>
        <p:spPr>
          <a:xfrm>
            <a:off x="11808925" y="2702075"/>
            <a:ext cx="3204600" cy="19851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b="1" lang="en" sz="2900">
                <a:latin typeface="Open Sans"/>
                <a:ea typeface="Open Sans"/>
                <a:cs typeface="Open Sans"/>
                <a:sym typeface="Open Sans"/>
              </a:rPr>
              <a:t>Hosted </a:t>
            </a:r>
            <a:endParaRPr b="1" sz="2900">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700"/>
              <a:buFont typeface="Arial"/>
              <a:buNone/>
            </a:pPr>
            <a:r>
              <a:rPr b="1" lang="en" sz="2900">
                <a:latin typeface="Open Sans"/>
                <a:ea typeface="Open Sans"/>
                <a:cs typeface="Open Sans"/>
                <a:sym typeface="Open Sans"/>
              </a:rPr>
              <a:t>Projects</a:t>
            </a:r>
            <a:endParaRPr b="1" sz="1700">
              <a:latin typeface="Open Sans"/>
              <a:ea typeface="Open Sans"/>
              <a:cs typeface="Open Sans"/>
              <a:sym typeface="Open Sans"/>
            </a:endParaRPr>
          </a:p>
        </p:txBody>
      </p:sp>
      <p:sp>
        <p:nvSpPr>
          <p:cNvPr id="236" name="Google Shape;236;p37"/>
          <p:cNvSpPr/>
          <p:nvPr/>
        </p:nvSpPr>
        <p:spPr>
          <a:xfrm>
            <a:off x="5553882" y="8078153"/>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37" name="Google Shape;237;p37"/>
          <p:cNvSpPr txBox="1"/>
          <p:nvPr/>
        </p:nvSpPr>
        <p:spPr>
          <a:xfrm>
            <a:off x="5600705" y="8092391"/>
            <a:ext cx="1505400" cy="7869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ML Ops</a:t>
            </a:r>
            <a:endParaRPr b="1" sz="1600">
              <a:solidFill>
                <a:srgbClr val="FFFFFF"/>
              </a:solidFill>
              <a:latin typeface="Open Sans"/>
              <a:ea typeface="Open Sans"/>
              <a:cs typeface="Open Sans"/>
              <a:sym typeface="Open Sans"/>
            </a:endParaRPr>
          </a:p>
        </p:txBody>
      </p:sp>
      <p:sp>
        <p:nvSpPr>
          <p:cNvPr id="238" name="Google Shape;238;p37"/>
          <p:cNvSpPr/>
          <p:nvPr/>
        </p:nvSpPr>
        <p:spPr>
          <a:xfrm>
            <a:off x="7267177" y="8078153"/>
            <a:ext cx="1599000" cy="815700"/>
          </a:xfrm>
          <a:prstGeom prst="roundRect">
            <a:avLst>
              <a:gd fmla="val 10000" name="adj"/>
            </a:avLst>
          </a:prstGeom>
          <a:solidFill>
            <a:srgbClr val="4A86E8"/>
          </a:solidFill>
          <a:ln>
            <a:noFill/>
          </a:ln>
        </p:spPr>
        <p:txBody>
          <a:bodyPr anchorCtr="0" anchor="ctr" bIns="137150" lIns="137150" spcFirstLastPara="1" rIns="137150" wrap="square" tIns="137150">
            <a:noAutofit/>
          </a:bodyPr>
          <a:lstStyle/>
          <a:p>
            <a:pPr indent="0" lvl="0" marL="0" marR="0" rtl="0" algn="l">
              <a:lnSpc>
                <a:spcPct val="100000"/>
              </a:lnSpc>
              <a:spcBef>
                <a:spcPts val="0"/>
              </a:spcBef>
              <a:spcAft>
                <a:spcPts val="0"/>
              </a:spcAft>
              <a:buClr>
                <a:srgbClr val="000000"/>
              </a:buClr>
              <a:buSzPts val="1800"/>
              <a:buFont typeface="Arial"/>
              <a:buNone/>
            </a:pPr>
            <a:r>
              <a:t/>
            </a:r>
            <a:endParaRPr b="1" i="0" sz="1600" u="none" cap="none" strike="noStrike">
              <a:solidFill>
                <a:srgbClr val="FFFFFF"/>
              </a:solidFill>
              <a:latin typeface="Open Sans"/>
              <a:ea typeface="Open Sans"/>
              <a:cs typeface="Open Sans"/>
              <a:sym typeface="Open Sans"/>
            </a:endParaRPr>
          </a:p>
        </p:txBody>
      </p:sp>
      <p:sp>
        <p:nvSpPr>
          <p:cNvPr id="239" name="Google Shape;239;p37"/>
          <p:cNvSpPr txBox="1"/>
          <p:nvPr/>
        </p:nvSpPr>
        <p:spPr>
          <a:xfrm>
            <a:off x="7314000" y="8092391"/>
            <a:ext cx="1505400" cy="7869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MLSecOps</a:t>
            </a:r>
            <a:endParaRPr b="1" sz="1600">
              <a:solidFill>
                <a:srgbClr val="FFFFFF"/>
              </a:solidFill>
              <a:latin typeface="Open Sans"/>
              <a:ea typeface="Open Sans"/>
              <a:cs typeface="Open Sans"/>
              <a:sym typeface="Open Sans"/>
            </a:endParaRPr>
          </a:p>
        </p:txBody>
      </p:sp>
      <p:sp>
        <p:nvSpPr>
          <p:cNvPr id="240" name="Google Shape;240;p37"/>
          <p:cNvSpPr txBox="1"/>
          <p:nvPr/>
        </p:nvSpPr>
        <p:spPr>
          <a:xfrm>
            <a:off x="5593464" y="8969078"/>
            <a:ext cx="1505400" cy="783300"/>
          </a:xfrm>
          <a:prstGeom prst="rect">
            <a:avLst/>
          </a:prstGeom>
          <a:solidFill>
            <a:srgbClr val="4A86E8"/>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600">
                <a:solidFill>
                  <a:srgbClr val="FFFFFF"/>
                </a:solidFill>
                <a:latin typeface="Open Sans"/>
                <a:ea typeface="Open Sans"/>
                <a:cs typeface="Open Sans"/>
                <a:sym typeface="Open Sans"/>
              </a:rPr>
              <a:t>ML Workflow &amp; Interop</a:t>
            </a:r>
            <a:endParaRPr b="1" i="0" sz="1600" u="none" cap="none" strike="noStrike">
              <a:solidFill>
                <a:srgbClr val="FFFFFF"/>
              </a:solidFill>
              <a:latin typeface="Open Sans"/>
              <a:ea typeface="Open Sans"/>
              <a:cs typeface="Open Sans"/>
              <a:sym typeface="Open Sans"/>
            </a:endParaRPr>
          </a:p>
        </p:txBody>
      </p:sp>
      <p:pic>
        <p:nvPicPr>
          <p:cNvPr id="241" name="Google Shape;241;p37"/>
          <p:cNvPicPr preferRelativeResize="0"/>
          <p:nvPr/>
        </p:nvPicPr>
        <p:blipFill>
          <a:blip r:embed="rId3">
            <a:alphaModFix/>
          </a:blip>
          <a:stretch>
            <a:fillRect/>
          </a:stretch>
        </p:blipFill>
        <p:spPr>
          <a:xfrm>
            <a:off x="9018577" y="4839575"/>
            <a:ext cx="9117024" cy="48322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type="title"/>
          </p:nvPr>
        </p:nvSpPr>
        <p:spPr>
          <a:xfrm>
            <a:off x="914400" y="3173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247" name="Google Shape;247;p3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48" name="Google Shape;248;p38"/>
          <p:cNvPicPr preferRelativeResize="0"/>
          <p:nvPr/>
        </p:nvPicPr>
        <p:blipFill>
          <a:blip r:embed="rId3">
            <a:alphaModFix/>
          </a:blip>
          <a:stretch>
            <a:fillRect/>
          </a:stretch>
        </p:blipFill>
        <p:spPr>
          <a:xfrm>
            <a:off x="152400" y="1615150"/>
            <a:ext cx="13411200" cy="84582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254" name="Google Shape;254;p39"/>
          <p:cNvSpPr txBox="1"/>
          <p:nvPr>
            <p:ph idx="1" type="body"/>
          </p:nvPr>
        </p:nvSpPr>
        <p:spPr>
          <a:xfrm>
            <a:off x="914400" y="2493625"/>
            <a:ext cx="16459200" cy="6832800"/>
          </a:xfrm>
          <a:prstGeom prst="rect">
            <a:avLst/>
          </a:prstGeom>
        </p:spPr>
        <p:txBody>
          <a:bodyPr anchorCtr="0" anchor="t" bIns="0" lIns="0" spcFirstLastPara="1" rIns="0" wrap="square" tIns="0">
            <a:normAutofit lnSpcReduction="10000"/>
          </a:bodyPr>
          <a:lstStyle/>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Well-tested:</a:t>
            </a:r>
            <a:r>
              <a:rPr lang="en" sz="2700">
                <a:solidFill>
                  <a:srgbClr val="000000"/>
                </a:solidFill>
                <a:latin typeface="Verdana"/>
                <a:ea typeface="Verdana"/>
                <a:cs typeface="Verdana"/>
                <a:sym typeface="Verdana"/>
              </a:rPr>
              <a:t> Users should be confident that ecosystem projects will work well with PyTorch, and include support for CI to ensure that testing is occurring on a continuous basis and the project can run on the latest version of PyTorch.</a:t>
            </a:r>
            <a:endParaRPr sz="2700">
              <a:solidFill>
                <a:srgbClr val="000000"/>
              </a:solidFill>
              <a:latin typeface="Verdana"/>
              <a:ea typeface="Verdana"/>
              <a:cs typeface="Verdana"/>
              <a:sym typeface="Verdana"/>
            </a:endParaRPr>
          </a:p>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Clear utility: </a:t>
            </a:r>
            <a:r>
              <a:rPr lang="en" sz="2700">
                <a:solidFill>
                  <a:srgbClr val="000000"/>
                </a:solidFill>
                <a:latin typeface="Verdana"/>
                <a:ea typeface="Verdana"/>
                <a:cs typeface="Verdana"/>
                <a:sym typeface="Verdana"/>
              </a:rPr>
              <a:t>Users should understand where each project fits within the PyTorch ecosystem and the value it brings.</a:t>
            </a:r>
            <a:endParaRPr sz="2700">
              <a:solidFill>
                <a:srgbClr val="000000"/>
              </a:solidFill>
              <a:latin typeface="Verdana"/>
              <a:ea typeface="Verdana"/>
              <a:cs typeface="Verdana"/>
              <a:sym typeface="Verdana"/>
            </a:endParaRPr>
          </a:p>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Permissive licensing: </a:t>
            </a:r>
            <a:r>
              <a:rPr lang="en" sz="2700">
                <a:solidFill>
                  <a:srgbClr val="000000"/>
                </a:solidFill>
                <a:latin typeface="Verdana"/>
                <a:ea typeface="Verdana"/>
                <a:cs typeface="Verdana"/>
                <a:sym typeface="Verdana"/>
              </a:rPr>
              <a:t>Users must be able to utilize ecosystem projects without licensing concerns. e.g. BSD-3, Apache-2 and MIT licenses</a:t>
            </a:r>
            <a:endParaRPr sz="2700">
              <a:solidFill>
                <a:srgbClr val="000000"/>
              </a:solidFill>
              <a:latin typeface="Verdana"/>
              <a:ea typeface="Verdana"/>
              <a:cs typeface="Verdana"/>
              <a:sym typeface="Verdana"/>
            </a:endParaRPr>
          </a:p>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Easy onboarding:</a:t>
            </a:r>
            <a:r>
              <a:rPr lang="en" sz="2700">
                <a:solidFill>
                  <a:srgbClr val="000000"/>
                </a:solidFill>
                <a:latin typeface="Verdana"/>
                <a:ea typeface="Verdana"/>
                <a:cs typeface="Verdana"/>
                <a:sym typeface="Verdana"/>
              </a:rPr>
              <a:t> Projects need to have support for binary installation options, clear documentation and a rich set of tutorials.</a:t>
            </a:r>
            <a:endParaRPr sz="2700">
              <a:solidFill>
                <a:srgbClr val="000000"/>
              </a:solidFill>
              <a:latin typeface="Verdana"/>
              <a:ea typeface="Verdana"/>
              <a:cs typeface="Verdana"/>
              <a:sym typeface="Verdana"/>
            </a:endParaRPr>
          </a:p>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Ongoing maintenance: </a:t>
            </a:r>
            <a:r>
              <a:rPr lang="en" sz="2700">
                <a:solidFill>
                  <a:srgbClr val="000000"/>
                </a:solidFill>
                <a:latin typeface="Verdana"/>
                <a:ea typeface="Verdana"/>
                <a:cs typeface="Verdana"/>
                <a:sym typeface="Verdana"/>
              </a:rPr>
              <a:t>Project authors need to be committed to supporting and maintaining their projects.</a:t>
            </a:r>
            <a:endParaRPr sz="2700">
              <a:solidFill>
                <a:srgbClr val="000000"/>
              </a:solidFill>
              <a:latin typeface="Verdana"/>
              <a:ea typeface="Verdana"/>
              <a:cs typeface="Verdana"/>
              <a:sym typeface="Verdana"/>
            </a:endParaRPr>
          </a:p>
          <a:p>
            <a:pPr indent="-514350" lvl="0" marL="685800" rtl="0" algn="l">
              <a:lnSpc>
                <a:spcPct val="115000"/>
              </a:lnSpc>
              <a:spcBef>
                <a:spcPts val="1200"/>
              </a:spcBef>
              <a:spcAft>
                <a:spcPts val="0"/>
              </a:spcAft>
              <a:buClr>
                <a:srgbClr val="000000"/>
              </a:buClr>
              <a:buSzPts val="2700"/>
              <a:buFont typeface="Times New Roman"/>
              <a:buChar char="●"/>
            </a:pPr>
            <a:r>
              <a:rPr b="1" lang="en" sz="2700">
                <a:solidFill>
                  <a:srgbClr val="000000"/>
                </a:solidFill>
                <a:latin typeface="Verdana"/>
                <a:ea typeface="Verdana"/>
                <a:cs typeface="Verdana"/>
                <a:sym typeface="Verdana"/>
              </a:rPr>
              <a:t>Community: </a:t>
            </a:r>
            <a:r>
              <a:rPr lang="en" sz="2700">
                <a:solidFill>
                  <a:srgbClr val="000000"/>
                </a:solidFill>
                <a:latin typeface="Verdana"/>
                <a:ea typeface="Verdana"/>
                <a:cs typeface="Verdana"/>
                <a:sym typeface="Verdana"/>
              </a:rPr>
              <a:t>Projects should have (or be on track to building) an active, broad-based community.</a:t>
            </a:r>
            <a:endParaRPr sz="3600"/>
          </a:p>
        </p:txBody>
      </p:sp>
      <p:sp>
        <p:nvSpPr>
          <p:cNvPr id="255" name="Google Shape;255;p39"/>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Why should you  participate in open source AI development?</a:t>
            </a:r>
            <a:endParaRPr/>
          </a:p>
        </p:txBody>
      </p:sp>
      <p:sp>
        <p:nvSpPr>
          <p:cNvPr id="261" name="Google Shape;261;p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262" name="Google Shape;262;p40"/>
          <p:cNvSpPr txBox="1"/>
          <p:nvPr>
            <p:ph idx="1" type="body"/>
          </p:nvPr>
        </p:nvSpPr>
        <p:spPr>
          <a:xfrm>
            <a:off x="914400" y="2493650"/>
            <a:ext cx="7726500" cy="7021500"/>
          </a:xfrm>
          <a:prstGeom prst="rect">
            <a:avLst/>
          </a:prstGeom>
        </p:spPr>
        <p:txBody>
          <a:bodyPr anchorCtr="0" anchor="t" bIns="0" lIns="0" spcFirstLastPara="1" rIns="0" wrap="square" tIns="0">
            <a:normAutofit lnSpcReduction="20000"/>
          </a:bodyPr>
          <a:lstStyle/>
          <a:p>
            <a:pPr indent="-527050" lvl="0" marL="685800" rtl="0" algn="l">
              <a:lnSpc>
                <a:spcPct val="100000"/>
              </a:lnSpc>
              <a:spcBef>
                <a:spcPts val="0"/>
              </a:spcBef>
              <a:spcAft>
                <a:spcPts val="0"/>
              </a:spcAft>
              <a:buSzPts val="2900"/>
              <a:buChar char="●"/>
            </a:pPr>
            <a:r>
              <a:rPr lang="en" sz="2900"/>
              <a:t>Alignment with upstream development for projects you rely on</a:t>
            </a:r>
            <a:endParaRPr sz="2900"/>
          </a:p>
          <a:p>
            <a:pPr indent="-527050" lvl="0" marL="685800" rtl="0" algn="l">
              <a:lnSpc>
                <a:spcPct val="100000"/>
              </a:lnSpc>
              <a:spcBef>
                <a:spcPts val="0"/>
              </a:spcBef>
              <a:spcAft>
                <a:spcPts val="0"/>
              </a:spcAft>
              <a:buSzPts val="2900"/>
              <a:buChar char="●"/>
            </a:pPr>
            <a:r>
              <a:rPr lang="en" sz="2900"/>
              <a:t>Minimize technical debt and reduce development costs</a:t>
            </a:r>
            <a:endParaRPr sz="2900"/>
          </a:p>
          <a:p>
            <a:pPr indent="-527050" lvl="0" marL="685800" rtl="0" algn="l">
              <a:lnSpc>
                <a:spcPct val="100000"/>
              </a:lnSpc>
              <a:spcBef>
                <a:spcPts val="0"/>
              </a:spcBef>
              <a:spcAft>
                <a:spcPts val="0"/>
              </a:spcAft>
              <a:buSzPts val="2900"/>
              <a:buChar char="●"/>
            </a:pPr>
            <a:r>
              <a:rPr lang="en" sz="2900"/>
              <a:t>Product enablement (features, security, performance, etc.)</a:t>
            </a:r>
            <a:endParaRPr sz="2900"/>
          </a:p>
          <a:p>
            <a:pPr indent="-527050" lvl="0" marL="685800" rtl="0" algn="l">
              <a:lnSpc>
                <a:spcPct val="100000"/>
              </a:lnSpc>
              <a:spcBef>
                <a:spcPts val="0"/>
              </a:spcBef>
              <a:spcAft>
                <a:spcPts val="0"/>
              </a:spcAft>
              <a:buSzPts val="2900"/>
              <a:buChar char="●"/>
            </a:pPr>
            <a:r>
              <a:rPr lang="en" sz="2900"/>
              <a:t>Influence and shape technology direction via active participation in the projects </a:t>
            </a:r>
            <a:endParaRPr sz="2900"/>
          </a:p>
          <a:p>
            <a:pPr indent="-527050" lvl="0" marL="685800" rtl="0" algn="l">
              <a:lnSpc>
                <a:spcPct val="100000"/>
              </a:lnSpc>
              <a:spcBef>
                <a:spcPts val="0"/>
              </a:spcBef>
              <a:spcAft>
                <a:spcPts val="0"/>
              </a:spcAft>
              <a:buSzPts val="2900"/>
              <a:buChar char="●"/>
            </a:pPr>
            <a:r>
              <a:rPr lang="en" sz="2900"/>
              <a:t>Faster innovation and development</a:t>
            </a:r>
            <a:endParaRPr sz="2900"/>
          </a:p>
          <a:p>
            <a:pPr indent="-527050" lvl="0" marL="685800" rtl="0" algn="l">
              <a:lnSpc>
                <a:spcPct val="100000"/>
              </a:lnSpc>
              <a:spcBef>
                <a:spcPts val="0"/>
              </a:spcBef>
              <a:spcAft>
                <a:spcPts val="0"/>
              </a:spcAft>
              <a:buSzPts val="2900"/>
              <a:buChar char="●"/>
            </a:pPr>
            <a:r>
              <a:rPr lang="en" sz="2900"/>
              <a:t>Access to specialized and diverse talent pool </a:t>
            </a:r>
            <a:endParaRPr sz="2900"/>
          </a:p>
          <a:p>
            <a:pPr indent="-527050" lvl="0" marL="685800" rtl="0" algn="l">
              <a:lnSpc>
                <a:spcPct val="100000"/>
              </a:lnSpc>
              <a:spcBef>
                <a:spcPts val="0"/>
              </a:spcBef>
              <a:spcAft>
                <a:spcPts val="0"/>
              </a:spcAft>
              <a:buSzPts val="2900"/>
              <a:buChar char="●"/>
            </a:pPr>
            <a:r>
              <a:rPr lang="en" sz="2900"/>
              <a:t>Enhanced Interoperability and Compatibility: Open source software tends to adhere to standards, which can lead to better interoperability with other systems and reduce the risk of vendor lock-in.</a:t>
            </a:r>
            <a:endParaRPr sz="2900"/>
          </a:p>
        </p:txBody>
      </p:sp>
      <p:sp>
        <p:nvSpPr>
          <p:cNvPr id="263" name="Google Shape;263;p40"/>
          <p:cNvSpPr txBox="1"/>
          <p:nvPr>
            <p:ph idx="1" type="body"/>
          </p:nvPr>
        </p:nvSpPr>
        <p:spPr>
          <a:xfrm>
            <a:off x="9385650" y="2493638"/>
            <a:ext cx="8227800" cy="6832800"/>
          </a:xfrm>
          <a:prstGeom prst="rect">
            <a:avLst/>
          </a:prstGeom>
        </p:spPr>
        <p:txBody>
          <a:bodyPr anchorCtr="0" anchor="t" bIns="0" lIns="0" spcFirstLastPara="1" rIns="0" wrap="square" tIns="0">
            <a:normAutofit lnSpcReduction="10000"/>
          </a:bodyPr>
          <a:lstStyle/>
          <a:p>
            <a:pPr indent="-527050" lvl="0" marL="685800" rtl="0" algn="l">
              <a:lnSpc>
                <a:spcPct val="100000"/>
              </a:lnSpc>
              <a:spcBef>
                <a:spcPts val="0"/>
              </a:spcBef>
              <a:spcAft>
                <a:spcPts val="0"/>
              </a:spcAft>
              <a:buSzPts val="2900"/>
              <a:buChar char="●"/>
            </a:pPr>
            <a:r>
              <a:rPr lang="en" sz="2900"/>
              <a:t>Faster innovation and development: Active participation in open source communities will enable you  to tap into a global pool of talent and resources, accelerating the development cycle of its own software products.</a:t>
            </a:r>
            <a:endParaRPr sz="2900"/>
          </a:p>
          <a:p>
            <a:pPr indent="-527050" lvl="0" marL="685800" rtl="0" algn="l">
              <a:lnSpc>
                <a:spcPct val="100000"/>
              </a:lnSpc>
              <a:spcBef>
                <a:spcPts val="0"/>
              </a:spcBef>
              <a:spcAft>
                <a:spcPts val="0"/>
              </a:spcAft>
              <a:buSzPts val="2900"/>
              <a:buChar char="●"/>
            </a:pPr>
            <a:r>
              <a:rPr lang="en" sz="2900"/>
              <a:t>Actively participating in open source communities can boost your  reputation, demonstrating a commitment to collaboration and innovation</a:t>
            </a:r>
            <a:endParaRPr sz="2900"/>
          </a:p>
          <a:p>
            <a:pPr indent="-527050" lvl="0" marL="685800" rtl="0" algn="l">
              <a:lnSpc>
                <a:spcPct val="100000"/>
              </a:lnSpc>
              <a:spcBef>
                <a:spcPts val="0"/>
              </a:spcBef>
              <a:spcAft>
                <a:spcPts val="0"/>
              </a:spcAft>
              <a:buSzPts val="2900"/>
              <a:buChar char="●"/>
            </a:pPr>
            <a:r>
              <a:rPr lang="en" sz="2900"/>
              <a:t>Long-term sustainability of the projects you  depend on </a:t>
            </a:r>
            <a:endParaRPr sz="2900"/>
          </a:p>
          <a:p>
            <a:pPr indent="-527050" lvl="0" marL="685800" rtl="0" algn="l">
              <a:lnSpc>
                <a:spcPct val="100000"/>
              </a:lnSpc>
              <a:spcBef>
                <a:spcPts val="0"/>
              </a:spcBef>
              <a:spcAft>
                <a:spcPts val="0"/>
              </a:spcAft>
              <a:buSzPts val="2900"/>
              <a:buChar char="●"/>
            </a:pPr>
            <a:r>
              <a:rPr lang="en" sz="2900"/>
              <a:t>Engaging with open source communities can lead to unlock valuable partnerships and collaborations with other organizations, potentially opening new business opportunities.</a:t>
            </a:r>
            <a:endParaRPr sz="29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69" name="Google Shape;269;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270" name="Google Shape;270;p41"/>
          <p:cNvSpPr/>
          <p:nvPr/>
        </p:nvSpPr>
        <p:spPr>
          <a:xfrm>
            <a:off x="5788687" y="3218237"/>
            <a:ext cx="3276000" cy="2187000"/>
          </a:xfrm>
          <a:prstGeom prst="roundRect">
            <a:avLst>
              <a:gd fmla="val 6573"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800" u="none" cap="none" strike="noStrike">
              <a:solidFill>
                <a:srgbClr val="FFFFFF"/>
              </a:solidFill>
              <a:latin typeface="Open Sans"/>
              <a:ea typeface="Open Sans"/>
              <a:cs typeface="Open Sans"/>
              <a:sym typeface="Open Sans"/>
            </a:endParaRPr>
          </a:p>
        </p:txBody>
      </p:sp>
      <p:sp>
        <p:nvSpPr>
          <p:cNvPr id="271" name="Google Shape;271;p41"/>
          <p:cNvSpPr/>
          <p:nvPr/>
        </p:nvSpPr>
        <p:spPr>
          <a:xfrm>
            <a:off x="12658200" y="3167854"/>
            <a:ext cx="3276000" cy="2187000"/>
          </a:xfrm>
          <a:prstGeom prst="roundRect">
            <a:avLst>
              <a:gd fmla="val 6573"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600" u="none" cap="none" strike="noStrike">
              <a:solidFill>
                <a:srgbClr val="FFFFFF"/>
              </a:solidFill>
              <a:latin typeface="Open Sans"/>
              <a:ea typeface="Open Sans"/>
              <a:cs typeface="Open Sans"/>
              <a:sym typeface="Open Sans"/>
            </a:endParaRPr>
          </a:p>
        </p:txBody>
      </p:sp>
      <p:sp>
        <p:nvSpPr>
          <p:cNvPr id="272" name="Google Shape;272;p41"/>
          <p:cNvSpPr txBox="1"/>
          <p:nvPr/>
        </p:nvSpPr>
        <p:spPr>
          <a:xfrm>
            <a:off x="9896203" y="4021907"/>
            <a:ext cx="2932800" cy="8004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Organizations</a:t>
            </a:r>
            <a:endParaRPr i="0" sz="2800" u="none" cap="none" strike="noStrike">
              <a:solidFill>
                <a:srgbClr val="FFFFFF"/>
              </a:solidFill>
              <a:latin typeface="Open Sans"/>
              <a:ea typeface="Open Sans"/>
              <a:cs typeface="Open Sans"/>
              <a:sym typeface="Open Sans"/>
            </a:endParaRPr>
          </a:p>
        </p:txBody>
      </p:sp>
      <p:sp>
        <p:nvSpPr>
          <p:cNvPr id="273" name="Google Shape;273;p41"/>
          <p:cNvSpPr txBox="1"/>
          <p:nvPr/>
        </p:nvSpPr>
        <p:spPr>
          <a:xfrm>
            <a:off x="5788683" y="3199697"/>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54</a:t>
            </a:r>
            <a:endParaRPr i="0" sz="5200" u="none" cap="none" strike="noStrike">
              <a:solidFill>
                <a:srgbClr val="FFFFFF"/>
              </a:solidFill>
              <a:latin typeface="Open Sans"/>
              <a:ea typeface="Open Sans"/>
              <a:cs typeface="Open Sans"/>
              <a:sym typeface="Open Sans"/>
            </a:endParaRPr>
          </a:p>
        </p:txBody>
      </p:sp>
      <p:sp>
        <p:nvSpPr>
          <p:cNvPr id="274" name="Google Shape;274;p41"/>
          <p:cNvSpPr txBox="1"/>
          <p:nvPr/>
        </p:nvSpPr>
        <p:spPr>
          <a:xfrm>
            <a:off x="12658200" y="3149315"/>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650+</a:t>
            </a:r>
            <a:endParaRPr i="0" sz="5200" u="none" cap="none" strike="noStrike">
              <a:solidFill>
                <a:srgbClr val="FFFFFF"/>
              </a:solidFill>
              <a:latin typeface="Open Sans"/>
              <a:ea typeface="Open Sans"/>
              <a:cs typeface="Open Sans"/>
              <a:sym typeface="Open Sans"/>
            </a:endParaRPr>
          </a:p>
        </p:txBody>
      </p:sp>
      <p:sp>
        <p:nvSpPr>
          <p:cNvPr id="275" name="Google Shape;275;p41"/>
          <p:cNvSpPr txBox="1"/>
          <p:nvPr/>
        </p:nvSpPr>
        <p:spPr>
          <a:xfrm>
            <a:off x="9223415" y="6026365"/>
            <a:ext cx="3276000" cy="1600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8000" u="none" cap="none" strike="noStrike">
                <a:solidFill>
                  <a:srgbClr val="FFFFFF"/>
                </a:solidFill>
                <a:latin typeface="Open Sans"/>
                <a:ea typeface="Open Sans"/>
                <a:cs typeface="Open Sans"/>
                <a:sym typeface="Open Sans"/>
              </a:rPr>
              <a:t>420M</a:t>
            </a:r>
            <a:endParaRPr i="0" sz="8000" u="none" cap="none" strike="noStrike">
              <a:solidFill>
                <a:srgbClr val="FFFFFF"/>
              </a:solidFill>
              <a:latin typeface="Open Sans"/>
              <a:ea typeface="Open Sans"/>
              <a:cs typeface="Open Sans"/>
              <a:sym typeface="Open Sans"/>
            </a:endParaRPr>
          </a:p>
        </p:txBody>
      </p:sp>
      <p:sp>
        <p:nvSpPr>
          <p:cNvPr id="276" name="Google Shape;276;p41"/>
          <p:cNvSpPr/>
          <p:nvPr/>
        </p:nvSpPr>
        <p:spPr>
          <a:xfrm>
            <a:off x="9223417" y="5753199"/>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600" u="none" cap="none" strike="noStrike">
              <a:solidFill>
                <a:srgbClr val="FFFFFF"/>
              </a:solidFill>
              <a:latin typeface="Open Sans"/>
              <a:ea typeface="Open Sans"/>
              <a:cs typeface="Open Sans"/>
              <a:sym typeface="Open Sans"/>
            </a:endParaRPr>
          </a:p>
        </p:txBody>
      </p:sp>
      <p:sp>
        <p:nvSpPr>
          <p:cNvPr id="277" name="Google Shape;277;p41"/>
          <p:cNvSpPr txBox="1"/>
          <p:nvPr/>
        </p:nvSpPr>
        <p:spPr>
          <a:xfrm>
            <a:off x="9223390" y="6860378"/>
            <a:ext cx="3276000" cy="1015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a:ea typeface="Open Sans"/>
                <a:cs typeface="Open Sans"/>
                <a:sym typeface="Open Sans"/>
              </a:rPr>
              <a:t>Active Contributors</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000"/>
              <a:buFont typeface="Arial"/>
              <a:buNone/>
            </a:pPr>
            <a:r>
              <a:rPr lang="en" sz="1800">
                <a:solidFill>
                  <a:srgbClr val="FFFFFF"/>
                </a:solidFill>
                <a:latin typeface="Open Sans"/>
                <a:ea typeface="Open Sans"/>
                <a:cs typeface="Open Sans"/>
                <a:sym typeface="Open Sans"/>
              </a:rPr>
              <a:t>(&gt;69K total contributors)</a:t>
            </a:r>
            <a:endParaRPr sz="1800">
              <a:solidFill>
                <a:srgbClr val="FFFFFF"/>
              </a:solidFill>
              <a:latin typeface="Open Sans"/>
              <a:ea typeface="Open Sans"/>
              <a:cs typeface="Open Sans"/>
              <a:sym typeface="Open Sans"/>
            </a:endParaRPr>
          </a:p>
        </p:txBody>
      </p:sp>
      <p:sp>
        <p:nvSpPr>
          <p:cNvPr id="278" name="Google Shape;278;p41"/>
          <p:cNvSpPr txBox="1"/>
          <p:nvPr/>
        </p:nvSpPr>
        <p:spPr>
          <a:xfrm>
            <a:off x="9223415" y="5734660"/>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29</a:t>
            </a:r>
            <a:r>
              <a:rPr lang="en" sz="5200">
                <a:solidFill>
                  <a:srgbClr val="FFFFFF"/>
                </a:solidFill>
                <a:latin typeface="Open Sans"/>
                <a:ea typeface="Open Sans"/>
                <a:cs typeface="Open Sans"/>
                <a:sym typeface="Open Sans"/>
              </a:rPr>
              <a:t>,0</a:t>
            </a:r>
            <a:r>
              <a:rPr lang="en" sz="5200">
                <a:solidFill>
                  <a:srgbClr val="FFFFFF"/>
                </a:solidFill>
                <a:latin typeface="Open Sans"/>
                <a:ea typeface="Open Sans"/>
                <a:cs typeface="Open Sans"/>
                <a:sym typeface="Open Sans"/>
              </a:rPr>
              <a:t>00+</a:t>
            </a:r>
            <a:endParaRPr i="0" sz="5200" u="none" cap="none" strike="noStrike">
              <a:solidFill>
                <a:srgbClr val="FFFFFF"/>
              </a:solidFill>
              <a:latin typeface="Open Sans"/>
              <a:ea typeface="Open Sans"/>
              <a:cs typeface="Open Sans"/>
              <a:sym typeface="Open Sans"/>
            </a:endParaRPr>
          </a:p>
        </p:txBody>
      </p:sp>
      <p:sp>
        <p:nvSpPr>
          <p:cNvPr id="279" name="Google Shape;279;p41"/>
          <p:cNvSpPr/>
          <p:nvPr/>
        </p:nvSpPr>
        <p:spPr>
          <a:xfrm>
            <a:off x="2353801" y="3218225"/>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800" u="none" cap="none" strike="noStrike">
              <a:solidFill>
                <a:srgbClr val="FFFFFF"/>
              </a:solidFill>
              <a:latin typeface="Open Sans"/>
              <a:ea typeface="Open Sans"/>
              <a:cs typeface="Open Sans"/>
              <a:sym typeface="Open Sans"/>
            </a:endParaRPr>
          </a:p>
        </p:txBody>
      </p:sp>
      <p:sp>
        <p:nvSpPr>
          <p:cNvPr id="280" name="Google Shape;280;p41"/>
          <p:cNvSpPr txBox="1"/>
          <p:nvPr/>
        </p:nvSpPr>
        <p:spPr>
          <a:xfrm>
            <a:off x="2353941" y="4287050"/>
            <a:ext cx="3276000" cy="1231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Member Organizations</a:t>
            </a:r>
            <a:endParaRPr baseline="30000" i="0" sz="2800" u="none" cap="none" strike="noStrike">
              <a:solidFill>
                <a:srgbClr val="FFFFFF"/>
              </a:solidFill>
              <a:latin typeface="Open Sans"/>
              <a:ea typeface="Open Sans"/>
              <a:cs typeface="Open Sans"/>
              <a:sym typeface="Open Sans"/>
            </a:endParaRPr>
          </a:p>
        </p:txBody>
      </p:sp>
      <p:sp>
        <p:nvSpPr>
          <p:cNvPr id="281" name="Google Shape;281;p41"/>
          <p:cNvSpPr txBox="1"/>
          <p:nvPr/>
        </p:nvSpPr>
        <p:spPr>
          <a:xfrm>
            <a:off x="2353797" y="3199686"/>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800">
                <a:solidFill>
                  <a:srgbClr val="FFFFFF"/>
                </a:solidFill>
                <a:latin typeface="Open Sans"/>
                <a:ea typeface="Open Sans"/>
                <a:cs typeface="Open Sans"/>
                <a:sym typeface="Open Sans"/>
              </a:rPr>
              <a:t>66</a:t>
            </a:r>
            <a:endParaRPr i="0" sz="5800" u="none" cap="none" strike="noStrike">
              <a:solidFill>
                <a:srgbClr val="FFFFFF"/>
              </a:solidFill>
              <a:latin typeface="Open Sans"/>
              <a:ea typeface="Open Sans"/>
              <a:cs typeface="Open Sans"/>
              <a:sym typeface="Open Sans"/>
            </a:endParaRPr>
          </a:p>
        </p:txBody>
      </p:sp>
      <p:sp>
        <p:nvSpPr>
          <p:cNvPr id="282" name="Google Shape;282;p41"/>
          <p:cNvSpPr txBox="1"/>
          <p:nvPr/>
        </p:nvSpPr>
        <p:spPr>
          <a:xfrm>
            <a:off x="9223429" y="3454059"/>
            <a:ext cx="3276000" cy="1600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8000" u="none" cap="none" strike="noStrike">
                <a:solidFill>
                  <a:srgbClr val="FFFFFF"/>
                </a:solidFill>
                <a:latin typeface="Open Sans"/>
                <a:ea typeface="Open Sans"/>
                <a:cs typeface="Open Sans"/>
                <a:sym typeface="Open Sans"/>
              </a:rPr>
              <a:t>420M</a:t>
            </a:r>
            <a:endParaRPr i="0" sz="8000" u="none" cap="none" strike="noStrike">
              <a:solidFill>
                <a:srgbClr val="FFFFFF"/>
              </a:solidFill>
              <a:latin typeface="Open Sans"/>
              <a:ea typeface="Open Sans"/>
              <a:cs typeface="Open Sans"/>
              <a:sym typeface="Open Sans"/>
            </a:endParaRPr>
          </a:p>
        </p:txBody>
      </p:sp>
      <p:sp>
        <p:nvSpPr>
          <p:cNvPr id="283" name="Google Shape;283;p41"/>
          <p:cNvSpPr/>
          <p:nvPr/>
        </p:nvSpPr>
        <p:spPr>
          <a:xfrm>
            <a:off x="9223431" y="3180893"/>
            <a:ext cx="3276000" cy="2187000"/>
          </a:xfrm>
          <a:prstGeom prst="roundRect">
            <a:avLst>
              <a:gd fmla="val 6573"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800" u="none" cap="none" strike="noStrike">
              <a:solidFill>
                <a:srgbClr val="FFFFFF"/>
              </a:solidFill>
              <a:latin typeface="Open Sans"/>
              <a:ea typeface="Open Sans"/>
              <a:cs typeface="Open Sans"/>
              <a:sym typeface="Open Sans"/>
            </a:endParaRPr>
          </a:p>
        </p:txBody>
      </p:sp>
      <p:sp>
        <p:nvSpPr>
          <p:cNvPr id="284" name="Google Shape;284;p41"/>
          <p:cNvSpPr txBox="1"/>
          <p:nvPr/>
        </p:nvSpPr>
        <p:spPr>
          <a:xfrm>
            <a:off x="9223425" y="4189903"/>
            <a:ext cx="3276000" cy="1231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Active</a:t>
            </a:r>
            <a:endParaRPr sz="28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Committees</a:t>
            </a:r>
            <a:endParaRPr i="0" sz="2800" u="none" cap="none" strike="noStrike">
              <a:solidFill>
                <a:srgbClr val="FFFFFF"/>
              </a:solidFill>
              <a:latin typeface="Open Sans"/>
              <a:ea typeface="Open Sans"/>
              <a:cs typeface="Open Sans"/>
              <a:sym typeface="Open Sans"/>
            </a:endParaRPr>
          </a:p>
        </p:txBody>
      </p:sp>
      <p:sp>
        <p:nvSpPr>
          <p:cNvPr id="285" name="Google Shape;285;p41"/>
          <p:cNvSpPr txBox="1"/>
          <p:nvPr/>
        </p:nvSpPr>
        <p:spPr>
          <a:xfrm>
            <a:off x="9223429" y="3162354"/>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9</a:t>
            </a:r>
            <a:endParaRPr i="0" sz="5200" u="none" cap="none" strike="noStrike">
              <a:solidFill>
                <a:srgbClr val="FFFFFF"/>
              </a:solidFill>
              <a:latin typeface="Open Sans"/>
              <a:ea typeface="Open Sans"/>
              <a:cs typeface="Open Sans"/>
              <a:sym typeface="Open Sans"/>
            </a:endParaRPr>
          </a:p>
        </p:txBody>
      </p:sp>
      <p:sp>
        <p:nvSpPr>
          <p:cNvPr id="286" name="Google Shape;286;p41"/>
          <p:cNvSpPr txBox="1"/>
          <p:nvPr/>
        </p:nvSpPr>
        <p:spPr>
          <a:xfrm>
            <a:off x="12658206" y="4136706"/>
            <a:ext cx="3276000" cy="1231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Contributing Organizations </a:t>
            </a:r>
            <a:endParaRPr sz="2800">
              <a:solidFill>
                <a:srgbClr val="FFFFFF"/>
              </a:solidFill>
              <a:latin typeface="Open Sans"/>
              <a:ea typeface="Open Sans"/>
              <a:cs typeface="Open Sans"/>
              <a:sym typeface="Open Sans"/>
            </a:endParaRPr>
          </a:p>
        </p:txBody>
      </p:sp>
      <p:sp>
        <p:nvSpPr>
          <p:cNvPr id="287" name="Google Shape;287;p41"/>
          <p:cNvSpPr txBox="1"/>
          <p:nvPr/>
        </p:nvSpPr>
        <p:spPr>
          <a:xfrm>
            <a:off x="5788678" y="4287050"/>
            <a:ext cx="3276000" cy="1231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Active Technical Projects</a:t>
            </a:r>
            <a:endParaRPr i="0" sz="2800" u="none" cap="none" strike="noStrike">
              <a:solidFill>
                <a:srgbClr val="FFFFFF"/>
              </a:solidFill>
              <a:latin typeface="Open Sans"/>
              <a:ea typeface="Open Sans"/>
              <a:cs typeface="Open Sans"/>
              <a:sym typeface="Open Sans"/>
            </a:endParaRPr>
          </a:p>
        </p:txBody>
      </p:sp>
      <p:sp>
        <p:nvSpPr>
          <p:cNvPr id="288" name="Google Shape;288;p41"/>
          <p:cNvSpPr txBox="1"/>
          <p:nvPr/>
        </p:nvSpPr>
        <p:spPr>
          <a:xfrm>
            <a:off x="5788663" y="6026380"/>
            <a:ext cx="3276000" cy="1600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8000" u="none" cap="none" strike="noStrike">
                <a:solidFill>
                  <a:srgbClr val="FFFFFF"/>
                </a:solidFill>
                <a:latin typeface="Open Sans"/>
                <a:ea typeface="Open Sans"/>
                <a:cs typeface="Open Sans"/>
                <a:sym typeface="Open Sans"/>
              </a:rPr>
              <a:t>420M</a:t>
            </a:r>
            <a:endParaRPr i="0" sz="8000" u="none" cap="none" strike="noStrike">
              <a:solidFill>
                <a:srgbClr val="FFFFFF"/>
              </a:solidFill>
              <a:latin typeface="Open Sans"/>
              <a:ea typeface="Open Sans"/>
              <a:cs typeface="Open Sans"/>
              <a:sym typeface="Open Sans"/>
            </a:endParaRPr>
          </a:p>
        </p:txBody>
      </p:sp>
      <p:sp>
        <p:nvSpPr>
          <p:cNvPr id="289" name="Google Shape;289;p41"/>
          <p:cNvSpPr/>
          <p:nvPr/>
        </p:nvSpPr>
        <p:spPr>
          <a:xfrm>
            <a:off x="5788665" y="5753214"/>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600" u="none" cap="none" strike="noStrike">
              <a:solidFill>
                <a:srgbClr val="FFFFFF"/>
              </a:solidFill>
              <a:latin typeface="Open Sans"/>
              <a:ea typeface="Open Sans"/>
              <a:cs typeface="Open Sans"/>
              <a:sym typeface="Open Sans"/>
            </a:endParaRPr>
          </a:p>
        </p:txBody>
      </p:sp>
      <p:sp>
        <p:nvSpPr>
          <p:cNvPr id="290" name="Google Shape;290;p41"/>
          <p:cNvSpPr txBox="1"/>
          <p:nvPr/>
        </p:nvSpPr>
        <p:spPr>
          <a:xfrm>
            <a:off x="5788634" y="6962495"/>
            <a:ext cx="3276000" cy="8004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GitHub PRs</a:t>
            </a:r>
            <a:endParaRPr i="0" sz="2800" u="none" cap="none" strike="noStrike">
              <a:solidFill>
                <a:srgbClr val="FFFFFF"/>
              </a:solidFill>
              <a:latin typeface="Open Sans"/>
              <a:ea typeface="Open Sans"/>
              <a:cs typeface="Open Sans"/>
              <a:sym typeface="Open Sans"/>
            </a:endParaRPr>
          </a:p>
        </p:txBody>
      </p:sp>
      <p:sp>
        <p:nvSpPr>
          <p:cNvPr id="291" name="Google Shape;291;p41"/>
          <p:cNvSpPr txBox="1"/>
          <p:nvPr/>
        </p:nvSpPr>
        <p:spPr>
          <a:xfrm>
            <a:off x="5788663" y="5734626"/>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250,000+</a:t>
            </a:r>
            <a:endParaRPr i="0" sz="5200" u="none" cap="none" strike="noStrike">
              <a:solidFill>
                <a:srgbClr val="FFFFFF"/>
              </a:solidFill>
              <a:latin typeface="Open Sans"/>
              <a:ea typeface="Open Sans"/>
              <a:cs typeface="Open Sans"/>
              <a:sym typeface="Open Sans"/>
            </a:endParaRPr>
          </a:p>
        </p:txBody>
      </p:sp>
      <p:sp>
        <p:nvSpPr>
          <p:cNvPr id="292" name="Google Shape;292;p41"/>
          <p:cNvSpPr txBox="1"/>
          <p:nvPr/>
        </p:nvSpPr>
        <p:spPr>
          <a:xfrm>
            <a:off x="12658218" y="6013335"/>
            <a:ext cx="3276000" cy="1600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8000" u="none" cap="none" strike="noStrike">
                <a:solidFill>
                  <a:srgbClr val="FFFFFF"/>
                </a:solidFill>
                <a:latin typeface="Open Sans"/>
                <a:ea typeface="Open Sans"/>
                <a:cs typeface="Open Sans"/>
                <a:sym typeface="Open Sans"/>
              </a:rPr>
              <a:t>420M</a:t>
            </a:r>
            <a:endParaRPr i="0" sz="8000" u="none" cap="none" strike="noStrike">
              <a:solidFill>
                <a:srgbClr val="FFFFFF"/>
              </a:solidFill>
              <a:latin typeface="Open Sans"/>
              <a:ea typeface="Open Sans"/>
              <a:cs typeface="Open Sans"/>
              <a:sym typeface="Open Sans"/>
            </a:endParaRPr>
          </a:p>
        </p:txBody>
      </p:sp>
      <p:sp>
        <p:nvSpPr>
          <p:cNvPr id="293" name="Google Shape;293;p41"/>
          <p:cNvSpPr/>
          <p:nvPr/>
        </p:nvSpPr>
        <p:spPr>
          <a:xfrm>
            <a:off x="12658220" y="5740169"/>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600" u="none" cap="none" strike="noStrike">
              <a:solidFill>
                <a:srgbClr val="FFFFFF"/>
              </a:solidFill>
              <a:latin typeface="Open Sans"/>
              <a:ea typeface="Open Sans"/>
              <a:cs typeface="Open Sans"/>
              <a:sym typeface="Open Sans"/>
            </a:endParaRPr>
          </a:p>
        </p:txBody>
      </p:sp>
      <p:sp>
        <p:nvSpPr>
          <p:cNvPr id="294" name="Google Shape;294;p41"/>
          <p:cNvSpPr txBox="1"/>
          <p:nvPr/>
        </p:nvSpPr>
        <p:spPr>
          <a:xfrm>
            <a:off x="12658189" y="6831662"/>
            <a:ext cx="3276000" cy="1231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Technical Integrations</a:t>
            </a:r>
            <a:endParaRPr i="0" sz="2800" u="none" cap="none" strike="noStrike">
              <a:solidFill>
                <a:srgbClr val="FFFFFF"/>
              </a:solidFill>
              <a:latin typeface="Open Sans"/>
              <a:ea typeface="Open Sans"/>
              <a:cs typeface="Open Sans"/>
              <a:sym typeface="Open Sans"/>
            </a:endParaRPr>
          </a:p>
        </p:txBody>
      </p:sp>
      <p:sp>
        <p:nvSpPr>
          <p:cNvPr id="295" name="Google Shape;295;p41"/>
          <p:cNvSpPr txBox="1"/>
          <p:nvPr/>
        </p:nvSpPr>
        <p:spPr>
          <a:xfrm>
            <a:off x="12658218" y="5721630"/>
            <a:ext cx="3276000" cy="1169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200">
                <a:solidFill>
                  <a:srgbClr val="FFFFFF"/>
                </a:solidFill>
                <a:latin typeface="Open Sans"/>
                <a:ea typeface="Open Sans"/>
                <a:cs typeface="Open Sans"/>
                <a:sym typeface="Open Sans"/>
              </a:rPr>
              <a:t>20+</a:t>
            </a:r>
            <a:endParaRPr i="0" sz="5200" u="none" cap="none" strike="noStrike">
              <a:solidFill>
                <a:srgbClr val="FFFFFF"/>
              </a:solidFill>
              <a:latin typeface="Open Sans"/>
              <a:ea typeface="Open Sans"/>
              <a:cs typeface="Open Sans"/>
              <a:sym typeface="Open Sans"/>
            </a:endParaRPr>
          </a:p>
        </p:txBody>
      </p:sp>
      <p:sp>
        <p:nvSpPr>
          <p:cNvPr id="296" name="Google Shape;296;p41"/>
          <p:cNvSpPr/>
          <p:nvPr/>
        </p:nvSpPr>
        <p:spPr>
          <a:xfrm>
            <a:off x="2353701" y="5705987"/>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800" u="none" cap="none" strike="noStrike">
              <a:solidFill>
                <a:srgbClr val="FFFFFF"/>
              </a:solidFill>
              <a:latin typeface="Open Sans"/>
              <a:ea typeface="Open Sans"/>
              <a:cs typeface="Open Sans"/>
              <a:sym typeface="Open Sans"/>
            </a:endParaRPr>
          </a:p>
        </p:txBody>
      </p:sp>
      <p:sp>
        <p:nvSpPr>
          <p:cNvPr id="297" name="Google Shape;297;p41"/>
          <p:cNvSpPr txBox="1"/>
          <p:nvPr/>
        </p:nvSpPr>
        <p:spPr>
          <a:xfrm>
            <a:off x="2353841" y="6774812"/>
            <a:ext cx="3276000" cy="8004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800">
                <a:solidFill>
                  <a:srgbClr val="FFFFFF"/>
                </a:solidFill>
                <a:latin typeface="Open Sans"/>
                <a:ea typeface="Open Sans"/>
                <a:cs typeface="Open Sans"/>
                <a:sym typeface="Open Sans"/>
              </a:rPr>
              <a:t>Lines of Code</a:t>
            </a:r>
            <a:endParaRPr baseline="30000" i="0" sz="2800" u="none" cap="none" strike="noStrike">
              <a:solidFill>
                <a:srgbClr val="FFFFFF"/>
              </a:solidFill>
              <a:latin typeface="Open Sans"/>
              <a:ea typeface="Open Sans"/>
              <a:cs typeface="Open Sans"/>
              <a:sym typeface="Open Sans"/>
            </a:endParaRPr>
          </a:p>
        </p:txBody>
      </p:sp>
      <p:sp>
        <p:nvSpPr>
          <p:cNvPr id="298" name="Google Shape;298;p41"/>
          <p:cNvSpPr txBox="1"/>
          <p:nvPr/>
        </p:nvSpPr>
        <p:spPr>
          <a:xfrm>
            <a:off x="2353697" y="5687448"/>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800">
                <a:solidFill>
                  <a:srgbClr val="FFFFFF"/>
                </a:solidFill>
                <a:latin typeface="Open Sans"/>
                <a:ea typeface="Open Sans"/>
                <a:cs typeface="Open Sans"/>
                <a:sym typeface="Open Sans"/>
              </a:rPr>
              <a:t>22.58 M</a:t>
            </a:r>
            <a:endParaRPr i="0" sz="58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Code Stats</a:t>
            </a:r>
            <a:endParaRPr/>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304" name="Google Shape;304;p42"/>
          <p:cNvSpPr txBox="1"/>
          <p:nvPr>
            <p:ph idx="1" type="body"/>
          </p:nvPr>
        </p:nvSpPr>
        <p:spPr>
          <a:xfrm>
            <a:off x="797763" y="2966850"/>
            <a:ext cx="7726500" cy="4353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sz="3700"/>
              <a:t>Across 297 total repositories, an average of 35.64K LOC were added per </a:t>
            </a:r>
            <a:r>
              <a:rPr lang="en" sz="3700"/>
              <a:t>repository</a:t>
            </a:r>
            <a:r>
              <a:rPr lang="en" sz="3700"/>
              <a:t> on a weekly basis.</a:t>
            </a:r>
            <a:endParaRPr sz="3700"/>
          </a:p>
        </p:txBody>
      </p:sp>
      <p:sp>
        <p:nvSpPr>
          <p:cNvPr id="305" name="Google Shape;305;p42"/>
          <p:cNvSpPr txBox="1"/>
          <p:nvPr>
            <p:ph idx="2" type="body"/>
          </p:nvPr>
        </p:nvSpPr>
        <p:spPr>
          <a:xfrm>
            <a:off x="9530385" y="2966850"/>
            <a:ext cx="7726500" cy="4353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sz="3700"/>
              <a:t>An average of 275.20M LOC were added in the last 5 years.</a:t>
            </a:r>
            <a:endParaRPr sz="3700"/>
          </a:p>
        </p:txBody>
      </p:sp>
      <p:sp>
        <p:nvSpPr>
          <p:cNvPr id="306" name="Google Shape;306;p4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3"/>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312" name="Google Shape;312;p43"/>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13" name="Google Shape;313;p43"/>
          <p:cNvPicPr preferRelativeResize="0"/>
          <p:nvPr/>
        </p:nvPicPr>
        <p:blipFill>
          <a:blip r:embed="rId3">
            <a:alphaModFix/>
          </a:blip>
          <a:stretch>
            <a:fillRect/>
          </a:stretch>
        </p:blipFill>
        <p:spPr>
          <a:xfrm>
            <a:off x="1191788" y="2263900"/>
            <a:ext cx="15904430" cy="683393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44"/>
          <p:cNvSpPr txBox="1"/>
          <p:nvPr>
            <p:ph type="title"/>
          </p:nvPr>
        </p:nvSpPr>
        <p:spPr>
          <a:xfrm>
            <a:off x="914400" y="3671888"/>
            <a:ext cx="16459200" cy="1988700"/>
          </a:xfrm>
          <a:prstGeom prst="rect">
            <a:avLst/>
          </a:prstGeom>
        </p:spPr>
        <p:txBody>
          <a:bodyPr anchorCtr="0" anchor="ctr" bIns="68550" lIns="137150" spcFirstLastPara="1" rIns="137150" wrap="square" tIns="68550">
            <a:normAutofit fontScale="90000"/>
          </a:bodyPr>
          <a:lstStyle/>
          <a:p>
            <a:pPr indent="0" lvl="0" marL="0" rtl="0" algn="ctr">
              <a:spcBef>
                <a:spcPts val="0"/>
              </a:spcBef>
              <a:spcAft>
                <a:spcPts val="0"/>
              </a:spcAft>
              <a:buNone/>
            </a:pPr>
            <a:r>
              <a:rPr lang="en"/>
              <a:t>Our programs are enabling our projects to increase the contributions from existing developers and welcome new developers into projects at an unprecedented rate.</a:t>
            </a:r>
            <a:endParaRPr/>
          </a:p>
        </p:txBody>
      </p:sp>
      <p:sp>
        <p:nvSpPr>
          <p:cNvPr id="319" name="Google Shape;319;p44"/>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325" name="Google Shape;325;p4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26" name="Google Shape;326;p45"/>
          <p:cNvPicPr preferRelativeResize="0"/>
          <p:nvPr/>
        </p:nvPicPr>
        <p:blipFill>
          <a:blip r:embed="rId3">
            <a:alphaModFix/>
          </a:blip>
          <a:stretch>
            <a:fillRect/>
          </a:stretch>
        </p:blipFill>
        <p:spPr>
          <a:xfrm>
            <a:off x="1191788" y="2263900"/>
            <a:ext cx="15904430" cy="683393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8"/>
          <p:cNvSpPr txBox="1"/>
          <p:nvPr>
            <p:ph idx="4294967295" type="body"/>
          </p:nvPr>
        </p:nvSpPr>
        <p:spPr>
          <a:xfrm>
            <a:off x="1257300" y="341995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700"/>
              <a:t>The LF AI &amp; Data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700"/>
          </a:p>
        </p:txBody>
      </p:sp>
      <p:sp>
        <p:nvSpPr>
          <p:cNvPr id="128" name="Google Shape;128;p28"/>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latin typeface="Bitter Medium"/>
                <a:ea typeface="Bitter Medium"/>
                <a:cs typeface="Bitter Medium"/>
                <a:sym typeface="Bitter Medium"/>
              </a:rPr>
              <a:t>Who is LF AI &amp; Data?</a:t>
            </a:r>
            <a:endParaRPr>
              <a:latin typeface="Bitter Medium"/>
              <a:ea typeface="Bitter Medium"/>
              <a:cs typeface="Bitter Medium"/>
              <a:sym typeface="Bitter Medium"/>
            </a:endParaRPr>
          </a:p>
        </p:txBody>
      </p:sp>
      <p:sp>
        <p:nvSpPr>
          <p:cNvPr id="129" name="Google Shape;129;p28"/>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332" name="Google Shape;332;p4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33" name="Google Shape;333;p46"/>
          <p:cNvPicPr preferRelativeResize="0"/>
          <p:nvPr/>
        </p:nvPicPr>
        <p:blipFill>
          <a:blip r:embed="rId3">
            <a:alphaModFix/>
          </a:blip>
          <a:stretch>
            <a:fillRect/>
          </a:stretch>
        </p:blipFill>
        <p:spPr>
          <a:xfrm>
            <a:off x="1191788" y="2263900"/>
            <a:ext cx="15904430" cy="683393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 name="Shape 337"/>
        <p:cNvGrpSpPr/>
        <p:nvPr/>
      </p:nvGrpSpPr>
      <p:grpSpPr>
        <a:xfrm>
          <a:off x="0" y="0"/>
          <a:ext cx="0" cy="0"/>
          <a:chOff x="0" y="0"/>
          <a:chExt cx="0" cy="0"/>
        </a:xfrm>
      </p:grpSpPr>
      <p:sp>
        <p:nvSpPr>
          <p:cNvPr id="338" name="Google Shape;338;p4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339" name="Google Shape;339;p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40" name="Google Shape;340;p47"/>
          <p:cNvPicPr preferRelativeResize="0"/>
          <p:nvPr/>
        </p:nvPicPr>
        <p:blipFill rotWithShape="1">
          <a:blip r:embed="rId3">
            <a:alphaModFix/>
          </a:blip>
          <a:srcRect b="21328" l="13188" r="39995" t="26954"/>
          <a:stretch/>
        </p:blipFill>
        <p:spPr>
          <a:xfrm>
            <a:off x="914400" y="2652450"/>
            <a:ext cx="9236874" cy="6152751"/>
          </a:xfrm>
          <a:prstGeom prst="rect">
            <a:avLst/>
          </a:prstGeom>
          <a:noFill/>
          <a:ln cap="flat" cmpd="sng" w="9525">
            <a:solidFill>
              <a:schemeClr val="dk2"/>
            </a:solidFill>
            <a:prstDash val="solid"/>
            <a:round/>
            <a:headEnd len="sm" w="sm" type="none"/>
            <a:tailEnd len="sm" w="sm" type="none"/>
          </a:ln>
        </p:spPr>
      </p:pic>
      <p:sp>
        <p:nvSpPr>
          <p:cNvPr id="341" name="Google Shape;341;p47"/>
          <p:cNvSpPr txBox="1"/>
          <p:nvPr>
            <p:ph idx="4294967295" type="body"/>
          </p:nvPr>
        </p:nvSpPr>
        <p:spPr>
          <a:xfrm>
            <a:off x="10660375" y="2652450"/>
            <a:ext cx="7217400" cy="6674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Key Insights:</a:t>
            </a:r>
            <a:endParaRPr/>
          </a:p>
          <a:p>
            <a:pPr indent="-381000" lvl="0" marL="457200" rtl="0" algn="l">
              <a:spcBef>
                <a:spcPts val="0"/>
              </a:spcBef>
              <a:spcAft>
                <a:spcPts val="0"/>
              </a:spcAft>
              <a:buSzPts val="2400"/>
              <a:buAutoNum type="arabicPeriod"/>
            </a:pPr>
            <a:r>
              <a:rPr lang="en"/>
              <a:t>A total of </a:t>
            </a:r>
            <a:r>
              <a:rPr b="1" lang="en"/>
              <a:t>658 organizations </a:t>
            </a:r>
            <a:r>
              <a:rPr b="1" lang="en"/>
              <a:t>participated in the code commits </a:t>
            </a:r>
            <a:r>
              <a:rPr lang="en"/>
              <a:t>during </a:t>
            </a:r>
            <a:r>
              <a:rPr lang="en"/>
              <a:t>the</a:t>
            </a:r>
            <a:r>
              <a:rPr lang="en"/>
              <a:t> past 5 years.</a:t>
            </a:r>
            <a:endParaRPr/>
          </a:p>
          <a:p>
            <a:pPr indent="-381000" lvl="0" marL="457200" rtl="0" algn="l">
              <a:spcBef>
                <a:spcPts val="0"/>
              </a:spcBef>
              <a:spcAft>
                <a:spcPts val="0"/>
              </a:spcAft>
              <a:buSzPts val="2400"/>
              <a:buAutoNum type="arabicPeriod"/>
            </a:pPr>
            <a:r>
              <a:rPr lang="en"/>
              <a:t>An average of 234 commits were contributed by individual </a:t>
            </a:r>
            <a:r>
              <a:rPr lang="en"/>
              <a:t>contributors</a:t>
            </a:r>
            <a:r>
              <a:rPr lang="en"/>
              <a:t> during the last 5 years.</a:t>
            </a:r>
            <a:endParaRPr/>
          </a:p>
          <a:p>
            <a:pPr indent="-381000" lvl="0" marL="457200" rtl="0" algn="l">
              <a:spcBef>
                <a:spcPts val="0"/>
              </a:spcBef>
              <a:spcAft>
                <a:spcPts val="0"/>
              </a:spcAft>
              <a:buSzPts val="2400"/>
              <a:buAutoNum type="arabicPeriod"/>
            </a:pPr>
            <a:r>
              <a:rPr lang="en"/>
              <a:t>An </a:t>
            </a:r>
            <a:r>
              <a:rPr lang="en"/>
              <a:t>average</a:t>
            </a:r>
            <a:r>
              <a:rPr lang="en"/>
              <a:t> of 364 commits were contributed by unaffiliated </a:t>
            </a:r>
            <a:r>
              <a:rPr lang="en"/>
              <a:t>contributors during the last 5 years.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8"/>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7" name="Google Shape;347;p48"/>
          <p:cNvSpPr txBox="1"/>
          <p:nvPr>
            <p:ph idx="4294967295" type="title"/>
          </p:nvPr>
        </p:nvSpPr>
        <p:spPr>
          <a:xfrm>
            <a:off x="914400" y="3566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540"/>
              <a:t>Over 14% of the ecosystem’s key projects depend on LF AI &amp; Data</a:t>
            </a:r>
            <a:endParaRPr sz="4540"/>
          </a:p>
          <a:p>
            <a:pPr indent="0" lvl="0" marL="0" rtl="0" algn="l">
              <a:spcBef>
                <a:spcPts val="0"/>
              </a:spcBef>
              <a:spcAft>
                <a:spcPts val="0"/>
              </a:spcAft>
              <a:buSzPts val="990"/>
              <a:buNone/>
            </a:pPr>
            <a:r>
              <a:rPr lang="en" sz="2440"/>
              <a:t>for their open governance, safe haven for their assets, infrastructure, and enabling marketing, legal and event services, and staff that is eager to help and support the communities of these various projects  </a:t>
            </a:r>
            <a:endParaRPr sz="2440"/>
          </a:p>
        </p:txBody>
      </p:sp>
      <p:pic>
        <p:nvPicPr>
          <p:cNvPr id="348" name="Google Shape;348;p48"/>
          <p:cNvPicPr preferRelativeResize="0"/>
          <p:nvPr/>
        </p:nvPicPr>
        <p:blipFill>
          <a:blip r:embed="rId3">
            <a:alphaModFix/>
          </a:blip>
          <a:stretch>
            <a:fillRect/>
          </a:stretch>
        </p:blipFill>
        <p:spPr>
          <a:xfrm>
            <a:off x="2900667" y="2128450"/>
            <a:ext cx="13068662" cy="719797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55" name="Google Shape;355;p4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49"/>
          <p:cNvPicPr preferRelativeResize="0"/>
          <p:nvPr/>
        </p:nvPicPr>
        <p:blipFill>
          <a:blip r:embed="rId3">
            <a:alphaModFix/>
          </a:blip>
          <a:stretch>
            <a:fillRect/>
          </a:stretch>
        </p:blipFill>
        <p:spPr>
          <a:xfrm>
            <a:off x="914400" y="2400950"/>
            <a:ext cx="16459200" cy="632078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0"/>
          <p:cNvSpPr/>
          <p:nvPr/>
        </p:nvSpPr>
        <p:spPr>
          <a:xfrm>
            <a:off x="2635182" y="4633286"/>
            <a:ext cx="15438300" cy="1918500"/>
          </a:xfrm>
          <a:prstGeom prst="rect">
            <a:avLst/>
          </a:prstGeom>
          <a:solidFill>
            <a:srgbClr val="DFE1DF"/>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3000">
                <a:solidFill>
                  <a:schemeClr val="dk1"/>
                </a:solidFill>
                <a:latin typeface="Bitter Medium"/>
                <a:ea typeface="Bitter Medium"/>
                <a:cs typeface="Bitter Medium"/>
                <a:sym typeface="Bitter Medium"/>
              </a:rPr>
              <a:t>Trust Management</a:t>
            </a:r>
            <a:endParaRPr sz="3000">
              <a:solidFill>
                <a:schemeClr val="dk1"/>
              </a:solidFill>
              <a:latin typeface="Bitter Medium"/>
              <a:ea typeface="Bitter Medium"/>
              <a:cs typeface="Bitter Medium"/>
              <a:sym typeface="Bitter Medium"/>
            </a:endParaRPr>
          </a:p>
        </p:txBody>
      </p:sp>
      <p:sp>
        <p:nvSpPr>
          <p:cNvPr id="362" name="Google Shape;362;p50"/>
          <p:cNvSpPr/>
          <p:nvPr/>
        </p:nvSpPr>
        <p:spPr>
          <a:xfrm>
            <a:off x="2635182" y="7226078"/>
            <a:ext cx="15438300" cy="2032800"/>
          </a:xfrm>
          <a:prstGeom prst="rect">
            <a:avLst/>
          </a:prstGeom>
          <a:solidFill>
            <a:srgbClr val="DFE1DF"/>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3000">
                <a:solidFill>
                  <a:srgbClr val="000000"/>
                </a:solidFill>
                <a:latin typeface="Bitter Medium"/>
                <a:ea typeface="Bitter Medium"/>
                <a:cs typeface="Bitter Medium"/>
                <a:sym typeface="Bitter Medium"/>
              </a:rPr>
              <a:t>		Security Management</a:t>
            </a:r>
            <a:endParaRPr sz="3000">
              <a:latin typeface="Bitter Medium"/>
              <a:ea typeface="Bitter Medium"/>
              <a:cs typeface="Bitter Medium"/>
              <a:sym typeface="Bitter Medium"/>
            </a:endParaRPr>
          </a:p>
        </p:txBody>
      </p:sp>
      <p:sp>
        <p:nvSpPr>
          <p:cNvPr id="363" name="Google Shape;363;p50"/>
          <p:cNvSpPr/>
          <p:nvPr/>
        </p:nvSpPr>
        <p:spPr>
          <a:xfrm>
            <a:off x="2635182" y="2015038"/>
            <a:ext cx="15438300" cy="1918500"/>
          </a:xfrm>
          <a:prstGeom prst="rect">
            <a:avLst/>
          </a:prstGeom>
          <a:solidFill>
            <a:srgbClr val="DFE1DF"/>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3000">
                <a:solidFill>
                  <a:srgbClr val="000000"/>
                </a:solidFill>
                <a:latin typeface="Bitter Medium"/>
                <a:ea typeface="Bitter Medium"/>
                <a:cs typeface="Bitter Medium"/>
                <a:sym typeface="Bitter Medium"/>
              </a:rPr>
              <a:t>Data Governance</a:t>
            </a:r>
            <a:endParaRPr sz="2300">
              <a:latin typeface="Bitter Medium"/>
              <a:ea typeface="Bitter Medium"/>
              <a:cs typeface="Bitter Medium"/>
              <a:sym typeface="Bitter Medium"/>
            </a:endParaRPr>
          </a:p>
        </p:txBody>
      </p:sp>
      <p:sp>
        <p:nvSpPr>
          <p:cNvPr id="364" name="Google Shape;364;p50"/>
          <p:cNvSpPr/>
          <p:nvPr/>
        </p:nvSpPr>
        <p:spPr>
          <a:xfrm>
            <a:off x="2873391" y="2809741"/>
            <a:ext cx="20544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Data cleansing</a:t>
            </a:r>
            <a:endParaRPr sz="2200">
              <a:latin typeface="Open Sans SemiBold"/>
              <a:ea typeface="Open Sans SemiBold"/>
              <a:cs typeface="Open Sans SemiBold"/>
              <a:sym typeface="Open Sans SemiBold"/>
            </a:endParaRPr>
          </a:p>
        </p:txBody>
      </p:sp>
      <p:sp>
        <p:nvSpPr>
          <p:cNvPr id="365" name="Google Shape;365;p50"/>
          <p:cNvSpPr/>
          <p:nvPr/>
        </p:nvSpPr>
        <p:spPr>
          <a:xfrm>
            <a:off x="7510452" y="2809741"/>
            <a:ext cx="27906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sz="2200">
                <a:solidFill>
                  <a:srgbClr val="FFFFFF"/>
                </a:solidFill>
                <a:latin typeface="Open Sans SemiBold"/>
                <a:ea typeface="Open Sans SemiBold"/>
                <a:cs typeface="Open Sans SemiBold"/>
                <a:sym typeface="Open Sans SemiBold"/>
              </a:rPr>
              <a:t>Data analysis &amp; </a:t>
            </a:r>
            <a:r>
              <a:rPr i="0" lang="en" sz="2200" u="none" cap="none" strike="noStrike">
                <a:solidFill>
                  <a:srgbClr val="FFFFFF"/>
                </a:solidFill>
                <a:latin typeface="Open Sans SemiBold"/>
                <a:ea typeface="Open Sans SemiBold"/>
                <a:cs typeface="Open Sans SemiBold"/>
                <a:sym typeface="Open Sans SemiBold"/>
              </a:rPr>
              <a:t>transformation</a:t>
            </a:r>
            <a:endParaRPr sz="2200">
              <a:latin typeface="Open Sans SemiBold"/>
              <a:ea typeface="Open Sans SemiBold"/>
              <a:cs typeface="Open Sans SemiBold"/>
              <a:sym typeface="Open Sans SemiBold"/>
            </a:endParaRPr>
          </a:p>
        </p:txBody>
      </p:sp>
      <p:sp>
        <p:nvSpPr>
          <p:cNvPr id="366" name="Google Shape;366;p50"/>
          <p:cNvSpPr/>
          <p:nvPr/>
        </p:nvSpPr>
        <p:spPr>
          <a:xfrm>
            <a:off x="10565069" y="2809741"/>
            <a:ext cx="22716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Data validation</a:t>
            </a:r>
            <a:endParaRPr sz="2200">
              <a:latin typeface="Open Sans SemiBold"/>
              <a:ea typeface="Open Sans SemiBold"/>
              <a:cs typeface="Open Sans SemiBold"/>
              <a:sym typeface="Open Sans SemiBold"/>
            </a:endParaRPr>
          </a:p>
        </p:txBody>
      </p:sp>
      <p:sp>
        <p:nvSpPr>
          <p:cNvPr id="367" name="Google Shape;367;p50"/>
          <p:cNvSpPr/>
          <p:nvPr/>
        </p:nvSpPr>
        <p:spPr>
          <a:xfrm>
            <a:off x="15417150" y="2809741"/>
            <a:ext cx="23784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Data splitting</a:t>
            </a:r>
            <a:endParaRPr sz="2200">
              <a:latin typeface="Open Sans SemiBold"/>
              <a:ea typeface="Open Sans SemiBold"/>
              <a:cs typeface="Open Sans SemiBold"/>
              <a:sym typeface="Open Sans SemiBold"/>
            </a:endParaRPr>
          </a:p>
        </p:txBody>
      </p:sp>
      <p:cxnSp>
        <p:nvCxnSpPr>
          <p:cNvPr id="368" name="Google Shape;368;p50"/>
          <p:cNvCxnSpPr>
            <a:stCxn id="369" idx="3"/>
            <a:endCxn id="365" idx="1"/>
          </p:cNvCxnSpPr>
          <p:nvPr/>
        </p:nvCxnSpPr>
        <p:spPr>
          <a:xfrm>
            <a:off x="7246322" y="3289291"/>
            <a:ext cx="264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0" name="Google Shape;370;p50"/>
          <p:cNvCxnSpPr>
            <a:stCxn id="365" idx="3"/>
            <a:endCxn id="366" idx="1"/>
          </p:cNvCxnSpPr>
          <p:nvPr/>
        </p:nvCxnSpPr>
        <p:spPr>
          <a:xfrm>
            <a:off x="10301052" y="3289291"/>
            <a:ext cx="264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1" name="Google Shape;371;p50"/>
          <p:cNvCxnSpPr>
            <a:stCxn id="372" idx="3"/>
            <a:endCxn id="367" idx="1"/>
          </p:cNvCxnSpPr>
          <p:nvPr/>
        </p:nvCxnSpPr>
        <p:spPr>
          <a:xfrm>
            <a:off x="15153510" y="3289291"/>
            <a:ext cx="263700" cy="0"/>
          </a:xfrm>
          <a:prstGeom prst="straightConnector1">
            <a:avLst/>
          </a:prstGeom>
          <a:noFill/>
          <a:ln cap="flat" cmpd="sng" w="9525">
            <a:solidFill>
              <a:srgbClr val="302E45"/>
            </a:solidFill>
            <a:prstDash val="solid"/>
            <a:miter lim="800000"/>
            <a:headEnd len="sm" w="sm" type="none"/>
            <a:tailEnd len="med" w="med" type="triangle"/>
          </a:ln>
        </p:spPr>
      </p:cxnSp>
      <p:sp>
        <p:nvSpPr>
          <p:cNvPr id="373" name="Google Shape;373;p50"/>
          <p:cNvSpPr/>
          <p:nvPr/>
        </p:nvSpPr>
        <p:spPr>
          <a:xfrm>
            <a:off x="6600" y="2647765"/>
            <a:ext cx="1481400" cy="1022100"/>
          </a:xfrm>
          <a:prstGeom prst="rect">
            <a:avLst/>
          </a:prstGeom>
          <a:noFill/>
          <a:ln>
            <a:noFill/>
          </a:ln>
        </p:spPr>
        <p:txBody>
          <a:bodyPr anchorCtr="0" anchor="t"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2400" u="none" cap="none" strike="noStrike">
                <a:solidFill>
                  <a:srgbClr val="302E45"/>
                </a:solidFill>
                <a:latin typeface="Bitter SemiBold"/>
                <a:ea typeface="Bitter SemiBold"/>
                <a:cs typeface="Bitter SemiBold"/>
                <a:sym typeface="Bitter SemiBold"/>
              </a:rPr>
              <a:t>Data prep</a:t>
            </a:r>
            <a:endParaRPr sz="2000">
              <a:latin typeface="Bitter SemiBold"/>
              <a:ea typeface="Bitter SemiBold"/>
              <a:cs typeface="Bitter SemiBold"/>
              <a:sym typeface="Bitter SemiBold"/>
            </a:endParaRPr>
          </a:p>
        </p:txBody>
      </p:sp>
      <p:sp>
        <p:nvSpPr>
          <p:cNvPr id="374" name="Google Shape;374;p50"/>
          <p:cNvSpPr/>
          <p:nvPr/>
        </p:nvSpPr>
        <p:spPr>
          <a:xfrm>
            <a:off x="2873391" y="5295668"/>
            <a:ext cx="24144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Building</a:t>
            </a:r>
            <a:endParaRPr sz="22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2200">
                <a:solidFill>
                  <a:srgbClr val="FFFFFF"/>
                </a:solidFill>
                <a:latin typeface="Open Sans SemiBold"/>
                <a:ea typeface="Open Sans SemiBold"/>
                <a:cs typeface="Open Sans SemiBold"/>
                <a:sym typeface="Open Sans SemiBold"/>
              </a:rPr>
              <a:t>an open source</a:t>
            </a:r>
            <a:r>
              <a:rPr i="0" lang="en" sz="2200" u="none" cap="none" strike="noStrike">
                <a:solidFill>
                  <a:srgbClr val="FFFFFF"/>
                </a:solidFill>
                <a:latin typeface="Open Sans SemiBold"/>
                <a:ea typeface="Open Sans SemiBold"/>
                <a:cs typeface="Open Sans SemiBold"/>
                <a:sym typeface="Open Sans SemiBold"/>
              </a:rPr>
              <a:t> model</a:t>
            </a:r>
            <a:endParaRPr sz="2200">
              <a:latin typeface="Open Sans SemiBold"/>
              <a:ea typeface="Open Sans SemiBold"/>
              <a:cs typeface="Open Sans SemiBold"/>
              <a:sym typeface="Open Sans SemiBold"/>
            </a:endParaRPr>
          </a:p>
        </p:txBody>
      </p:sp>
      <p:sp>
        <p:nvSpPr>
          <p:cNvPr id="375" name="Google Shape;375;p50"/>
          <p:cNvSpPr/>
          <p:nvPr/>
        </p:nvSpPr>
        <p:spPr>
          <a:xfrm>
            <a:off x="8888879" y="5295668"/>
            <a:ext cx="23004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Model validation</a:t>
            </a:r>
            <a:endParaRPr sz="2200">
              <a:latin typeface="Open Sans SemiBold"/>
              <a:ea typeface="Open Sans SemiBold"/>
              <a:cs typeface="Open Sans SemiBold"/>
              <a:sym typeface="Open Sans SemiBold"/>
            </a:endParaRPr>
          </a:p>
        </p:txBody>
      </p:sp>
      <p:sp>
        <p:nvSpPr>
          <p:cNvPr id="376" name="Google Shape;376;p50"/>
          <p:cNvSpPr/>
          <p:nvPr/>
        </p:nvSpPr>
        <p:spPr>
          <a:xfrm>
            <a:off x="11871953" y="5295668"/>
            <a:ext cx="23811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Training</a:t>
            </a:r>
            <a:endParaRPr sz="22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at scale</a:t>
            </a:r>
            <a:endParaRPr sz="2200">
              <a:latin typeface="Open Sans SemiBold"/>
              <a:ea typeface="Open Sans SemiBold"/>
              <a:cs typeface="Open Sans SemiBold"/>
              <a:sym typeface="Open Sans SemiBold"/>
            </a:endParaRPr>
          </a:p>
        </p:txBody>
      </p:sp>
      <p:cxnSp>
        <p:nvCxnSpPr>
          <p:cNvPr id="377" name="Google Shape;377;p50"/>
          <p:cNvCxnSpPr>
            <a:stCxn id="375" idx="3"/>
            <a:endCxn id="376" idx="1"/>
          </p:cNvCxnSpPr>
          <p:nvPr/>
        </p:nvCxnSpPr>
        <p:spPr>
          <a:xfrm>
            <a:off x="11189279" y="5775218"/>
            <a:ext cx="6828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8" name="Google Shape;378;p50"/>
          <p:cNvCxnSpPr>
            <a:stCxn id="374" idx="3"/>
            <a:endCxn id="379" idx="1"/>
          </p:cNvCxnSpPr>
          <p:nvPr/>
        </p:nvCxnSpPr>
        <p:spPr>
          <a:xfrm>
            <a:off x="5287791" y="5775218"/>
            <a:ext cx="570900" cy="0"/>
          </a:xfrm>
          <a:prstGeom prst="straightConnector1">
            <a:avLst/>
          </a:prstGeom>
          <a:noFill/>
          <a:ln cap="flat" cmpd="sng" w="9525">
            <a:solidFill>
              <a:srgbClr val="302E45"/>
            </a:solidFill>
            <a:prstDash val="solid"/>
            <a:miter lim="800000"/>
            <a:headEnd len="sm" w="sm" type="none"/>
            <a:tailEnd len="med" w="med" type="triangle"/>
          </a:ln>
        </p:spPr>
      </p:cxnSp>
      <p:sp>
        <p:nvSpPr>
          <p:cNvPr id="380" name="Google Shape;380;p50"/>
          <p:cNvSpPr/>
          <p:nvPr/>
        </p:nvSpPr>
        <p:spPr>
          <a:xfrm>
            <a:off x="-304800" y="5143509"/>
            <a:ext cx="1792800" cy="1022100"/>
          </a:xfrm>
          <a:prstGeom prst="rect">
            <a:avLst/>
          </a:prstGeom>
          <a:noFill/>
          <a:ln>
            <a:noFill/>
          </a:ln>
        </p:spPr>
        <p:txBody>
          <a:bodyPr anchorCtr="0" anchor="t"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2400" u="none" cap="none" strike="noStrike">
                <a:solidFill>
                  <a:srgbClr val="302E45"/>
                </a:solidFill>
                <a:latin typeface="Bitter SemiBold"/>
                <a:ea typeface="Bitter SemiBold"/>
                <a:cs typeface="Bitter SemiBold"/>
                <a:sym typeface="Bitter SemiBold"/>
              </a:rPr>
              <a:t>Model </a:t>
            </a:r>
            <a:br>
              <a:rPr i="0" lang="en" sz="2400" u="none" cap="none" strike="noStrike">
                <a:solidFill>
                  <a:srgbClr val="302E45"/>
                </a:solidFill>
                <a:latin typeface="Bitter SemiBold"/>
                <a:ea typeface="Bitter SemiBold"/>
                <a:cs typeface="Bitter SemiBold"/>
                <a:sym typeface="Bitter SemiBold"/>
              </a:rPr>
            </a:br>
            <a:r>
              <a:rPr i="0" lang="en" sz="2400" u="none" cap="none" strike="noStrike">
                <a:solidFill>
                  <a:srgbClr val="302E45"/>
                </a:solidFill>
                <a:latin typeface="Bitter SemiBold"/>
                <a:ea typeface="Bitter SemiBold"/>
                <a:cs typeface="Bitter SemiBold"/>
                <a:sym typeface="Bitter SemiBold"/>
              </a:rPr>
              <a:t>creation</a:t>
            </a:r>
            <a:endParaRPr sz="2000">
              <a:latin typeface="Bitter SemiBold"/>
              <a:ea typeface="Bitter SemiBold"/>
              <a:cs typeface="Bitter SemiBold"/>
              <a:sym typeface="Bitter SemiBold"/>
            </a:endParaRPr>
          </a:p>
        </p:txBody>
      </p:sp>
      <p:grpSp>
        <p:nvGrpSpPr>
          <p:cNvPr id="381" name="Google Shape;381;p50"/>
          <p:cNvGrpSpPr/>
          <p:nvPr/>
        </p:nvGrpSpPr>
        <p:grpSpPr>
          <a:xfrm>
            <a:off x="2916797" y="7915468"/>
            <a:ext cx="14314758" cy="1134693"/>
            <a:chOff x="2330209" y="2828667"/>
            <a:chExt cx="8538478" cy="875400"/>
          </a:xfrm>
        </p:grpSpPr>
        <p:sp>
          <p:nvSpPr>
            <p:cNvPr id="382" name="Google Shape;382;p50"/>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Deploying</a:t>
              </a:r>
              <a:endParaRPr sz="2200">
                <a:latin typeface="Open Sans SemiBold"/>
                <a:ea typeface="Open Sans SemiBold"/>
                <a:cs typeface="Open Sans SemiBold"/>
                <a:sym typeface="Open Sans SemiBold"/>
              </a:endParaRPr>
            </a:p>
          </p:txBody>
        </p:sp>
        <p:sp>
          <p:nvSpPr>
            <p:cNvPr id="383" name="Google Shape;383;p50"/>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Serving</a:t>
              </a:r>
              <a:endParaRPr sz="2200">
                <a:latin typeface="Open Sans SemiBold"/>
                <a:ea typeface="Open Sans SemiBold"/>
                <a:cs typeface="Open Sans SemiBold"/>
                <a:sym typeface="Open Sans SemiBold"/>
              </a:endParaRPr>
            </a:p>
          </p:txBody>
        </p:sp>
        <p:sp>
          <p:nvSpPr>
            <p:cNvPr id="384" name="Google Shape;384;p50"/>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sz="2200" u="none" cap="none" strike="noStrike">
                  <a:solidFill>
                    <a:srgbClr val="FFFFFF"/>
                  </a:solidFill>
                  <a:latin typeface="Open Sans SemiBold"/>
                  <a:ea typeface="Open Sans SemiBold"/>
                  <a:cs typeface="Open Sans SemiBold"/>
                  <a:sym typeface="Open Sans SemiBold"/>
                </a:rPr>
                <a:t>Monitoring &amp; Logging +</a:t>
              </a:r>
              <a:endParaRPr sz="2200">
                <a:latin typeface="Open Sans SemiBold"/>
                <a:ea typeface="Open Sans SemiBold"/>
                <a:cs typeface="Open Sans SemiBold"/>
                <a:sym typeface="Open Sans SemiBold"/>
              </a:endParaRPr>
            </a:p>
            <a:p>
              <a:pPr indent="0" lvl="0" marL="0" marR="0" rtl="0" algn="ctr">
                <a:spcBef>
                  <a:spcPts val="0"/>
                </a:spcBef>
                <a:spcAft>
                  <a:spcPts val="0"/>
                </a:spcAft>
                <a:buNone/>
              </a:pPr>
              <a:r>
                <a:rPr lang="en" sz="2200">
                  <a:solidFill>
                    <a:srgbClr val="FFFFFF"/>
                  </a:solidFill>
                  <a:latin typeface="Open Sans SemiBold"/>
                  <a:ea typeface="Open Sans SemiBold"/>
                  <a:cs typeface="Open Sans SemiBold"/>
                  <a:sym typeface="Open Sans SemiBold"/>
                </a:rPr>
                <a:t>Explainability</a:t>
              </a:r>
              <a:endParaRPr sz="2200">
                <a:solidFill>
                  <a:srgbClr val="FFFFFF"/>
                </a:solidFill>
                <a:latin typeface="Open Sans SemiBold"/>
                <a:ea typeface="Open Sans SemiBold"/>
                <a:cs typeface="Open Sans SemiBold"/>
                <a:sym typeface="Open Sans SemiBold"/>
              </a:endParaRPr>
            </a:p>
          </p:txBody>
        </p:sp>
        <p:sp>
          <p:nvSpPr>
            <p:cNvPr id="385" name="Google Shape;385;p50"/>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Finetune &amp; improvements</a:t>
              </a:r>
              <a:endParaRPr sz="2200">
                <a:latin typeface="Open Sans SemiBold"/>
                <a:ea typeface="Open Sans SemiBold"/>
                <a:cs typeface="Open Sans SemiBold"/>
                <a:sym typeface="Open Sans SemiBold"/>
              </a:endParaRPr>
            </a:p>
          </p:txBody>
        </p:sp>
        <p:cxnSp>
          <p:nvCxnSpPr>
            <p:cNvPr id="386" name="Google Shape;386;p50"/>
            <p:cNvCxnSpPr>
              <a:stCxn id="384" idx="3"/>
              <a:endCxn id="385"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7" name="Google Shape;387;p50"/>
            <p:cNvCxnSpPr>
              <a:stCxn id="383" idx="3"/>
              <a:endCxn id="384"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8" name="Google Shape;388;p50"/>
            <p:cNvCxnSpPr>
              <a:stCxn id="382" idx="3"/>
              <a:endCxn id="383"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89" name="Google Shape;389;p50"/>
          <p:cNvSpPr/>
          <p:nvPr/>
        </p:nvSpPr>
        <p:spPr>
          <a:xfrm>
            <a:off x="62700" y="8053146"/>
            <a:ext cx="1425300" cy="591900"/>
          </a:xfrm>
          <a:prstGeom prst="rect">
            <a:avLst/>
          </a:prstGeom>
          <a:noFill/>
          <a:ln>
            <a:noFill/>
          </a:ln>
        </p:spPr>
        <p:txBody>
          <a:bodyPr anchorCtr="0" anchor="t"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2400" u="none" cap="none" strike="noStrike">
                <a:solidFill>
                  <a:srgbClr val="302E45"/>
                </a:solidFill>
                <a:latin typeface="Bitter SemiBold"/>
                <a:ea typeface="Bitter SemiBold"/>
                <a:cs typeface="Bitter SemiBold"/>
                <a:sym typeface="Bitter SemiBold"/>
              </a:rPr>
              <a:t>Rollout</a:t>
            </a:r>
            <a:endParaRPr sz="2000">
              <a:latin typeface="Bitter SemiBold"/>
              <a:ea typeface="Bitter SemiBold"/>
              <a:cs typeface="Bitter SemiBold"/>
              <a:sym typeface="Bitter SemiBold"/>
            </a:endParaRPr>
          </a:p>
        </p:txBody>
      </p:sp>
      <p:cxnSp>
        <p:nvCxnSpPr>
          <p:cNvPr id="390" name="Google Shape;390;p50"/>
          <p:cNvCxnSpPr>
            <a:stCxn id="367" idx="3"/>
            <a:endCxn id="374" idx="1"/>
          </p:cNvCxnSpPr>
          <p:nvPr/>
        </p:nvCxnSpPr>
        <p:spPr>
          <a:xfrm flipH="1">
            <a:off x="2873250" y="3289291"/>
            <a:ext cx="14922300" cy="2485800"/>
          </a:xfrm>
          <a:prstGeom prst="bentConnector5">
            <a:avLst>
              <a:gd fmla="val -1596" name="adj1"/>
              <a:gd fmla="val 50003" name="adj2"/>
              <a:gd fmla="val 101595" name="adj3"/>
            </a:avLst>
          </a:prstGeom>
          <a:noFill/>
          <a:ln cap="flat" cmpd="sng" w="9525">
            <a:solidFill>
              <a:srgbClr val="302E45"/>
            </a:solidFill>
            <a:prstDash val="solid"/>
            <a:miter lim="800000"/>
            <a:headEnd len="sm" w="sm" type="none"/>
            <a:tailEnd len="med" w="med" type="triangle"/>
          </a:ln>
        </p:spPr>
      </p:cxnSp>
      <p:sp>
        <p:nvSpPr>
          <p:cNvPr id="379" name="Google Shape;379;p50"/>
          <p:cNvSpPr/>
          <p:nvPr/>
        </p:nvSpPr>
        <p:spPr>
          <a:xfrm>
            <a:off x="5858637" y="5295668"/>
            <a:ext cx="23826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Training</a:t>
            </a:r>
            <a:endParaRPr sz="22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2200">
                <a:solidFill>
                  <a:srgbClr val="FFFFFF"/>
                </a:solidFill>
                <a:latin typeface="Open Sans SemiBold"/>
                <a:ea typeface="Open Sans SemiBold"/>
                <a:cs typeface="Open Sans SemiBold"/>
                <a:sym typeface="Open Sans SemiBold"/>
              </a:rPr>
              <a:t>O</a:t>
            </a:r>
            <a:r>
              <a:rPr i="0" lang="en" sz="2200" u="none" cap="none" strike="noStrike">
                <a:solidFill>
                  <a:srgbClr val="FFFFFF"/>
                </a:solidFill>
                <a:latin typeface="Open Sans SemiBold"/>
                <a:ea typeface="Open Sans SemiBold"/>
                <a:cs typeface="Open Sans SemiBold"/>
                <a:sym typeface="Open Sans SemiBold"/>
              </a:rPr>
              <a:t>ptimization</a:t>
            </a:r>
            <a:endParaRPr i="0" sz="220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300">
                <a:solidFill>
                  <a:srgbClr val="FFFFFF"/>
                </a:solidFill>
                <a:latin typeface="Open Sans SemiBold"/>
                <a:ea typeface="Open Sans SemiBold"/>
                <a:cs typeface="Open Sans SemiBold"/>
                <a:sym typeface="Open Sans SemiBold"/>
              </a:rPr>
              <a:t>(incl. compute optimal)</a:t>
            </a:r>
            <a:endParaRPr sz="1300">
              <a:solidFill>
                <a:srgbClr val="FFFFFF"/>
              </a:solidFill>
              <a:latin typeface="Open Sans SemiBold"/>
              <a:ea typeface="Open Sans SemiBold"/>
              <a:cs typeface="Open Sans SemiBold"/>
              <a:sym typeface="Open Sans SemiBold"/>
            </a:endParaRPr>
          </a:p>
        </p:txBody>
      </p:sp>
      <p:sp>
        <p:nvSpPr>
          <p:cNvPr id="391" name="Google Shape;391;p50"/>
          <p:cNvSpPr/>
          <p:nvPr/>
        </p:nvSpPr>
        <p:spPr>
          <a:xfrm>
            <a:off x="14935725" y="5350025"/>
            <a:ext cx="3021600" cy="874800"/>
          </a:xfrm>
          <a:prstGeom prst="ellipse">
            <a:avLst/>
          </a:prstGeom>
          <a:solidFill>
            <a:srgbClr val="FDB515"/>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1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sp>
        <p:nvSpPr>
          <p:cNvPr id="392" name="Google Shape;392;p50"/>
          <p:cNvSpPr/>
          <p:nvPr/>
        </p:nvSpPr>
        <p:spPr>
          <a:xfrm>
            <a:off x="6553200" y="8706550"/>
            <a:ext cx="2271600" cy="619800"/>
          </a:xfrm>
          <a:prstGeom prst="ellipse">
            <a:avLst/>
          </a:prstGeom>
          <a:solidFill>
            <a:srgbClr val="FDB515"/>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500">
                <a:solidFill>
                  <a:srgbClr val="FFFFFF"/>
                </a:solidFill>
                <a:latin typeface="Open Sans"/>
                <a:ea typeface="Open Sans"/>
                <a:cs typeface="Open Sans"/>
                <a:sym typeface="Open Sans"/>
              </a:rPr>
              <a:t>Open Source  Model</a:t>
            </a:r>
            <a:endParaRPr b="1" sz="2000">
              <a:latin typeface="Open Sans"/>
              <a:ea typeface="Open Sans"/>
              <a:cs typeface="Open Sans"/>
              <a:sym typeface="Open Sans"/>
            </a:endParaRPr>
          </a:p>
        </p:txBody>
      </p:sp>
      <p:cxnSp>
        <p:nvCxnSpPr>
          <p:cNvPr id="393" name="Google Shape;393;p50"/>
          <p:cNvCxnSpPr>
            <a:stCxn id="379" idx="3"/>
            <a:endCxn id="375" idx="1"/>
          </p:cNvCxnSpPr>
          <p:nvPr/>
        </p:nvCxnSpPr>
        <p:spPr>
          <a:xfrm>
            <a:off x="8241237" y="5775218"/>
            <a:ext cx="647700" cy="0"/>
          </a:xfrm>
          <a:prstGeom prst="straightConnector1">
            <a:avLst/>
          </a:prstGeom>
          <a:noFill/>
          <a:ln cap="flat" cmpd="sng" w="9525">
            <a:solidFill>
              <a:srgbClr val="302E45"/>
            </a:solidFill>
            <a:prstDash val="solid"/>
            <a:miter lim="800000"/>
            <a:headEnd len="sm" w="sm" type="none"/>
            <a:tailEnd len="med" w="med" type="triangle"/>
          </a:ln>
        </p:spPr>
      </p:cxnSp>
      <p:sp>
        <p:nvSpPr>
          <p:cNvPr id="394" name="Google Shape;394;p50"/>
          <p:cNvSpPr/>
          <p:nvPr/>
        </p:nvSpPr>
        <p:spPr>
          <a:xfrm>
            <a:off x="2873391" y="1855701"/>
            <a:ext cx="2102400" cy="959100"/>
          </a:xfrm>
          <a:prstGeom prst="downArrow">
            <a:avLst>
              <a:gd fmla="val 50000" name="adj1"/>
              <a:gd fmla="val 50000" name="adj2"/>
            </a:avLst>
          </a:prstGeom>
          <a:solidFill>
            <a:srgbClr val="00B05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500">
                <a:solidFill>
                  <a:srgbClr val="FFFFFF"/>
                </a:solidFill>
                <a:latin typeface="Open Sans"/>
                <a:ea typeface="Open Sans"/>
                <a:cs typeface="Open Sans"/>
                <a:sym typeface="Open Sans"/>
              </a:rPr>
              <a:t>Open Source Data</a:t>
            </a:r>
            <a:endParaRPr b="1" sz="1000">
              <a:latin typeface="Open Sans"/>
              <a:ea typeface="Open Sans"/>
              <a:cs typeface="Open Sans"/>
              <a:sym typeface="Open Sans"/>
            </a:endParaRPr>
          </a:p>
        </p:txBody>
      </p:sp>
      <p:sp>
        <p:nvSpPr>
          <p:cNvPr id="395" name="Google Shape;395;p50"/>
          <p:cNvSpPr/>
          <p:nvPr/>
        </p:nvSpPr>
        <p:spPr>
          <a:xfrm>
            <a:off x="6667169" y="7050671"/>
            <a:ext cx="2102400" cy="959100"/>
          </a:xfrm>
          <a:prstGeom prst="downArrow">
            <a:avLst>
              <a:gd fmla="val 50000" name="adj1"/>
              <a:gd fmla="val 50000" name="adj2"/>
            </a:avLst>
          </a:prstGeom>
          <a:solidFill>
            <a:srgbClr val="00B050"/>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500">
                <a:solidFill>
                  <a:schemeClr val="lt1"/>
                </a:solidFill>
                <a:latin typeface="Open Sans"/>
                <a:ea typeface="Open Sans"/>
                <a:cs typeface="Open Sans"/>
                <a:sym typeface="Open Sans"/>
              </a:rPr>
              <a:t>Open Source Data</a:t>
            </a:r>
            <a:endParaRPr b="1" sz="2300"/>
          </a:p>
        </p:txBody>
      </p:sp>
      <p:sp>
        <p:nvSpPr>
          <p:cNvPr id="369" name="Google Shape;369;p50"/>
          <p:cNvSpPr/>
          <p:nvPr/>
        </p:nvSpPr>
        <p:spPr>
          <a:xfrm>
            <a:off x="5191922" y="2809741"/>
            <a:ext cx="20544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2200" u="none" cap="none" strike="noStrike">
                <a:solidFill>
                  <a:srgbClr val="FFFFFF"/>
                </a:solidFill>
                <a:latin typeface="Open Sans SemiBold"/>
                <a:ea typeface="Open Sans SemiBold"/>
                <a:cs typeface="Open Sans SemiBold"/>
                <a:sym typeface="Open Sans SemiBold"/>
              </a:rPr>
              <a:t>Data ingestion</a:t>
            </a:r>
            <a:endParaRPr sz="2200">
              <a:latin typeface="Open Sans SemiBold"/>
              <a:ea typeface="Open Sans SemiBold"/>
              <a:cs typeface="Open Sans SemiBold"/>
              <a:sym typeface="Open Sans SemiBold"/>
            </a:endParaRPr>
          </a:p>
        </p:txBody>
      </p:sp>
      <p:cxnSp>
        <p:nvCxnSpPr>
          <p:cNvPr id="396" name="Google Shape;396;p50"/>
          <p:cNvCxnSpPr>
            <a:stCxn id="364" idx="3"/>
            <a:endCxn id="369" idx="1"/>
          </p:cNvCxnSpPr>
          <p:nvPr/>
        </p:nvCxnSpPr>
        <p:spPr>
          <a:xfrm>
            <a:off x="4927791" y="3289291"/>
            <a:ext cx="264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97" name="Google Shape;397;p50"/>
          <p:cNvCxnSpPr/>
          <p:nvPr/>
        </p:nvCxnSpPr>
        <p:spPr>
          <a:xfrm rot="10800000">
            <a:off x="2873188" y="5933071"/>
            <a:ext cx="14360700" cy="2708400"/>
          </a:xfrm>
          <a:prstGeom prst="bentConnector5">
            <a:avLst>
              <a:gd fmla="val -2669"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98" name="Google Shape;398;p50"/>
          <p:cNvSpPr/>
          <p:nvPr/>
        </p:nvSpPr>
        <p:spPr>
          <a:xfrm>
            <a:off x="4928199" y="8765700"/>
            <a:ext cx="975300" cy="4374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800">
                <a:solidFill>
                  <a:srgbClr val="FFFFFF"/>
                </a:solidFill>
                <a:latin typeface="Open Sans"/>
                <a:ea typeface="Open Sans"/>
                <a:cs typeface="Open Sans"/>
                <a:sym typeface="Open Sans"/>
              </a:rPr>
              <a:t>Edge</a:t>
            </a:r>
            <a:endParaRPr b="1" sz="2900">
              <a:latin typeface="Open Sans"/>
              <a:ea typeface="Open Sans"/>
              <a:cs typeface="Open Sans"/>
              <a:sym typeface="Open Sans"/>
            </a:endParaRPr>
          </a:p>
        </p:txBody>
      </p:sp>
      <p:sp>
        <p:nvSpPr>
          <p:cNvPr id="399" name="Google Shape;399;p50"/>
          <p:cNvSpPr/>
          <p:nvPr/>
        </p:nvSpPr>
        <p:spPr>
          <a:xfrm>
            <a:off x="3900796" y="8765725"/>
            <a:ext cx="823200" cy="4374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sz="1800">
                <a:solidFill>
                  <a:srgbClr val="FFFFFF"/>
                </a:solidFill>
                <a:latin typeface="Century Gothic"/>
                <a:ea typeface="Century Gothic"/>
                <a:cs typeface="Century Gothic"/>
                <a:sym typeface="Century Gothic"/>
              </a:rPr>
              <a:t>Cloud</a:t>
            </a:r>
            <a:endParaRPr b="1" sz="2900"/>
          </a:p>
        </p:txBody>
      </p:sp>
      <p:sp>
        <p:nvSpPr>
          <p:cNvPr id="400" name="Google Shape;400;p50"/>
          <p:cNvSpPr/>
          <p:nvPr/>
        </p:nvSpPr>
        <p:spPr>
          <a:xfrm rot="-5400000">
            <a:off x="-1620626" y="5275199"/>
            <a:ext cx="7243200" cy="7233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900">
                <a:solidFill>
                  <a:srgbClr val="FFFFFF"/>
                </a:solidFill>
                <a:latin typeface="Bitter"/>
                <a:ea typeface="Bitter"/>
                <a:cs typeface="Bitter"/>
                <a:sym typeface="Bitter"/>
              </a:rPr>
              <a:t>Open Source </a:t>
            </a:r>
            <a:r>
              <a:rPr lang="en" sz="2900">
                <a:solidFill>
                  <a:srgbClr val="FFFFFF"/>
                </a:solidFill>
                <a:latin typeface="Bitter SemiBold"/>
                <a:ea typeface="Bitter SemiBold"/>
                <a:cs typeface="Bitter SemiBold"/>
                <a:sym typeface="Bitter SemiBold"/>
              </a:rPr>
              <a:t>Marketplace</a:t>
            </a:r>
            <a:endParaRPr sz="2900">
              <a:solidFill>
                <a:srgbClr val="FFFFFF"/>
              </a:solidFill>
              <a:latin typeface="Bitter SemiBold"/>
              <a:ea typeface="Bitter SemiBold"/>
              <a:cs typeface="Bitter SemiBold"/>
              <a:sym typeface="Bitter SemiBold"/>
            </a:endParaRPr>
          </a:p>
        </p:txBody>
      </p:sp>
      <p:sp>
        <p:nvSpPr>
          <p:cNvPr id="372" name="Google Shape;372;p50"/>
          <p:cNvSpPr/>
          <p:nvPr/>
        </p:nvSpPr>
        <p:spPr>
          <a:xfrm>
            <a:off x="13100010" y="2809741"/>
            <a:ext cx="2053500" cy="9591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sz="2200">
                <a:solidFill>
                  <a:srgbClr val="FFFFFF"/>
                </a:solidFill>
                <a:latin typeface="Open Sans SemiBold"/>
                <a:ea typeface="Open Sans SemiBold"/>
                <a:cs typeface="Open Sans SemiBold"/>
                <a:sym typeface="Open Sans SemiBold"/>
              </a:rPr>
              <a:t>Feature Engineering</a:t>
            </a:r>
            <a:endParaRPr sz="2200">
              <a:latin typeface="Open Sans SemiBold"/>
              <a:ea typeface="Open Sans SemiBold"/>
              <a:cs typeface="Open Sans SemiBold"/>
              <a:sym typeface="Open Sans SemiBold"/>
            </a:endParaRPr>
          </a:p>
        </p:txBody>
      </p:sp>
      <p:cxnSp>
        <p:nvCxnSpPr>
          <p:cNvPr id="401" name="Google Shape;401;p50"/>
          <p:cNvCxnSpPr>
            <a:stCxn id="366" idx="3"/>
            <a:endCxn id="372" idx="1"/>
          </p:cNvCxnSpPr>
          <p:nvPr/>
        </p:nvCxnSpPr>
        <p:spPr>
          <a:xfrm>
            <a:off x="12836669" y="3289291"/>
            <a:ext cx="263400" cy="0"/>
          </a:xfrm>
          <a:prstGeom prst="straightConnector1">
            <a:avLst/>
          </a:prstGeom>
          <a:noFill/>
          <a:ln cap="flat" cmpd="sng" w="9525">
            <a:solidFill>
              <a:srgbClr val="302E45"/>
            </a:solidFill>
            <a:prstDash val="solid"/>
            <a:miter lim="800000"/>
            <a:headEnd len="sm" w="sm" type="none"/>
            <a:tailEnd len="med" w="med" type="triangle"/>
          </a:ln>
        </p:spPr>
      </p:cxnSp>
      <p:sp>
        <p:nvSpPr>
          <p:cNvPr id="402" name="Google Shape;402;p50"/>
          <p:cNvSpPr txBox="1"/>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03" name="Google Shape;403;p50"/>
          <p:cNvSpPr txBox="1"/>
          <p:nvPr/>
        </p:nvSpPr>
        <p:spPr>
          <a:xfrm>
            <a:off x="914400" y="280450"/>
            <a:ext cx="17041200" cy="1145400"/>
          </a:xfrm>
          <a:prstGeom prst="rect">
            <a:avLst/>
          </a:prstGeom>
          <a:noFill/>
          <a:ln>
            <a:noFill/>
          </a:ln>
        </p:spPr>
        <p:txBody>
          <a:bodyPr anchorCtr="0" anchor="t" bIns="0" lIns="0" spcFirstLastPara="1" rIns="0" wrap="square" tIns="0">
            <a:normAutofit fontScale="62500"/>
          </a:bodyPr>
          <a:lstStyle/>
          <a:p>
            <a:pPr indent="0" lvl="0" marL="0" rtl="0" algn="l">
              <a:spcBef>
                <a:spcPts val="0"/>
              </a:spcBef>
              <a:spcAft>
                <a:spcPts val="0"/>
              </a:spcAft>
              <a:buNone/>
            </a:pPr>
            <a:r>
              <a:rPr lang="en" sz="5600">
                <a:latin typeface="Bitter Medium"/>
                <a:ea typeface="Bitter Medium"/>
                <a:cs typeface="Bitter Medium"/>
                <a:sym typeface="Bitter Medium"/>
              </a:rPr>
              <a:t>With 50 Hosted Technical Projects, </a:t>
            </a:r>
            <a:r>
              <a:rPr lang="en" sz="5600">
                <a:solidFill>
                  <a:srgbClr val="000000"/>
                </a:solidFill>
                <a:latin typeface="Bitter Medium"/>
                <a:ea typeface="Bitter Medium"/>
                <a:cs typeface="Bitter Medium"/>
                <a:sym typeface="Bitter Medium"/>
              </a:rPr>
              <a:t>LF AI &amp; Data </a:t>
            </a:r>
            <a:r>
              <a:rPr lang="en" sz="5600">
                <a:latin typeface="Bitter Medium"/>
                <a:ea typeface="Bitter Medium"/>
                <a:cs typeface="Bitter Medium"/>
                <a:sym typeface="Bitter Medium"/>
              </a:rPr>
              <a:t>offers all required open source software and elements required to build and manage an end-to-end </a:t>
            </a:r>
            <a:r>
              <a:rPr lang="en" sz="5600">
                <a:solidFill>
                  <a:srgbClr val="000000"/>
                </a:solidFill>
                <a:latin typeface="Bitter Medium"/>
                <a:ea typeface="Bitter Medium"/>
                <a:cs typeface="Bitter Medium"/>
                <a:sym typeface="Bitter Medium"/>
              </a:rPr>
              <a:t>ML Workflow</a:t>
            </a:r>
            <a:endParaRPr sz="5600">
              <a:solidFill>
                <a:srgbClr val="000000"/>
              </a:solidFill>
              <a:latin typeface="Bitter Medium"/>
              <a:ea typeface="Bitter Medium"/>
              <a:cs typeface="Bitter Medium"/>
              <a:sym typeface="Bitter Medium"/>
            </a:endParaRPr>
          </a:p>
        </p:txBody>
      </p:sp>
      <p:cxnSp>
        <p:nvCxnSpPr>
          <p:cNvPr id="404" name="Google Shape;404;p50"/>
          <p:cNvCxnSpPr>
            <a:endCxn id="391" idx="2"/>
          </p:cNvCxnSpPr>
          <p:nvPr/>
        </p:nvCxnSpPr>
        <p:spPr>
          <a:xfrm>
            <a:off x="13964625" y="5787425"/>
            <a:ext cx="9711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p5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410" name="Google Shape;410;p51"/>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11" name="Google Shape;411;p51"/>
          <p:cNvGrpSpPr/>
          <p:nvPr/>
        </p:nvGrpSpPr>
        <p:grpSpPr>
          <a:xfrm>
            <a:off x="2310085" y="2500326"/>
            <a:ext cx="13667836" cy="6727092"/>
            <a:chOff x="724678" y="761500"/>
            <a:chExt cx="8262006" cy="3799758"/>
          </a:xfrm>
        </p:grpSpPr>
        <p:pic>
          <p:nvPicPr>
            <p:cNvPr id="412" name="Google Shape;412;p51"/>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413" name="Google Shape;413;p51"/>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414" name="Google Shape;414;p51"/>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415" name="Google Shape;415;p51"/>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416" name="Google Shape;416;p51"/>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417" name="Google Shape;417;p51"/>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418" name="Google Shape;418;p51"/>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5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p:txBody>
      </p:sp>
      <p:sp>
        <p:nvSpPr>
          <p:cNvPr id="424" name="Google Shape;424;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425" name="Google Shape;425;p52"/>
          <p:cNvPicPr preferRelativeResize="0"/>
          <p:nvPr/>
        </p:nvPicPr>
        <p:blipFill>
          <a:blip r:embed="rId3">
            <a:alphaModFix/>
          </a:blip>
          <a:stretch>
            <a:fillRect/>
          </a:stretch>
        </p:blipFill>
        <p:spPr>
          <a:xfrm>
            <a:off x="0" y="0"/>
            <a:ext cx="18288000" cy="10287000"/>
          </a:xfrm>
          <a:prstGeom prst="rect">
            <a:avLst/>
          </a:prstGeom>
          <a:noFill/>
          <a:ln>
            <a:noFill/>
          </a:ln>
        </p:spPr>
      </p:pic>
      <p:sp>
        <p:nvSpPr>
          <p:cNvPr id="426" name="Google Shape;426;p52"/>
          <p:cNvSpPr txBox="1"/>
          <p:nvPr>
            <p:ph type="title"/>
          </p:nvPr>
        </p:nvSpPr>
        <p:spPr>
          <a:xfrm>
            <a:off x="793500" y="613600"/>
            <a:ext cx="4080900" cy="2843700"/>
          </a:xfrm>
          <a:prstGeom prst="rect">
            <a:avLst/>
          </a:prstGeom>
          <a:solidFill>
            <a:schemeClr val="lt2"/>
          </a:solidFill>
        </p:spPr>
        <p:txBody>
          <a:bodyPr anchorCtr="0" anchor="t" bIns="0" lIns="0" spcFirstLastPara="1" rIns="0" wrap="square" tIns="0">
            <a:noAutofit/>
          </a:bodyPr>
          <a:lstStyle/>
          <a:p>
            <a:pPr indent="0" lvl="0" marL="0" rtl="0" algn="l">
              <a:spcBef>
                <a:spcPts val="0"/>
              </a:spcBef>
              <a:spcAft>
                <a:spcPts val="0"/>
              </a:spcAft>
              <a:buSzPts val="990"/>
              <a:buNone/>
            </a:pPr>
            <a:r>
              <a:rPr b="1" lang="en" sz="3640">
                <a:latin typeface="Open Sans"/>
                <a:ea typeface="Open Sans"/>
                <a:cs typeface="Open Sans"/>
                <a:sym typeface="Open Sans"/>
              </a:rPr>
              <a:t>Support Programs A</a:t>
            </a:r>
            <a:r>
              <a:rPr b="1" lang="en" sz="3640">
                <a:latin typeface="Open Sans"/>
                <a:ea typeface="Open Sans"/>
                <a:cs typeface="Open Sans"/>
                <a:sym typeface="Open Sans"/>
              </a:rPr>
              <a:t>vailable to Hosted Projects</a:t>
            </a:r>
            <a:endParaRPr b="1" sz="364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p53"/>
          <p:cNvPicPr preferRelativeResize="0"/>
          <p:nvPr/>
        </p:nvPicPr>
        <p:blipFill>
          <a:blip r:embed="rId3">
            <a:alphaModFix/>
          </a:blip>
          <a:stretch>
            <a:fillRect/>
          </a:stretch>
        </p:blipFill>
        <p:spPr>
          <a:xfrm>
            <a:off x="6879778" y="2540999"/>
            <a:ext cx="2059000" cy="616293"/>
          </a:xfrm>
          <a:prstGeom prst="rect">
            <a:avLst/>
          </a:prstGeom>
          <a:noFill/>
          <a:ln>
            <a:noFill/>
          </a:ln>
        </p:spPr>
      </p:pic>
      <p:pic>
        <p:nvPicPr>
          <p:cNvPr id="432" name="Google Shape;432;p53"/>
          <p:cNvPicPr preferRelativeResize="0"/>
          <p:nvPr/>
        </p:nvPicPr>
        <p:blipFill>
          <a:blip r:embed="rId4">
            <a:alphaModFix/>
          </a:blip>
          <a:stretch>
            <a:fillRect/>
          </a:stretch>
        </p:blipFill>
        <p:spPr>
          <a:xfrm>
            <a:off x="15228049" y="3802422"/>
            <a:ext cx="2644250" cy="554856"/>
          </a:xfrm>
          <a:prstGeom prst="rect">
            <a:avLst/>
          </a:prstGeom>
          <a:noFill/>
          <a:ln>
            <a:noFill/>
          </a:ln>
        </p:spPr>
      </p:pic>
      <p:pic>
        <p:nvPicPr>
          <p:cNvPr id="433" name="Google Shape;433;p53"/>
          <p:cNvPicPr preferRelativeResize="0"/>
          <p:nvPr/>
        </p:nvPicPr>
        <p:blipFill>
          <a:blip r:embed="rId5">
            <a:alphaModFix/>
          </a:blip>
          <a:stretch>
            <a:fillRect/>
          </a:stretch>
        </p:blipFill>
        <p:spPr>
          <a:xfrm>
            <a:off x="3944494" y="2598306"/>
            <a:ext cx="2139275" cy="501673"/>
          </a:xfrm>
          <a:prstGeom prst="rect">
            <a:avLst/>
          </a:prstGeom>
          <a:noFill/>
          <a:ln>
            <a:noFill/>
          </a:ln>
        </p:spPr>
      </p:pic>
      <p:pic>
        <p:nvPicPr>
          <p:cNvPr id="434" name="Google Shape;434;p53"/>
          <p:cNvPicPr preferRelativeResize="0"/>
          <p:nvPr/>
        </p:nvPicPr>
        <p:blipFill>
          <a:blip r:embed="rId6">
            <a:alphaModFix/>
          </a:blip>
          <a:stretch>
            <a:fillRect/>
          </a:stretch>
        </p:blipFill>
        <p:spPr>
          <a:xfrm>
            <a:off x="7083989" y="3674871"/>
            <a:ext cx="1650561" cy="616300"/>
          </a:xfrm>
          <a:prstGeom prst="rect">
            <a:avLst/>
          </a:prstGeom>
          <a:noFill/>
          <a:ln>
            <a:noFill/>
          </a:ln>
        </p:spPr>
      </p:pic>
      <p:pic>
        <p:nvPicPr>
          <p:cNvPr id="435" name="Google Shape;435;p53"/>
          <p:cNvPicPr preferRelativeResize="0"/>
          <p:nvPr/>
        </p:nvPicPr>
        <p:blipFill>
          <a:blip r:embed="rId7">
            <a:alphaModFix/>
          </a:blip>
          <a:stretch>
            <a:fillRect/>
          </a:stretch>
        </p:blipFill>
        <p:spPr>
          <a:xfrm>
            <a:off x="3944502" y="3776502"/>
            <a:ext cx="2284850" cy="514670"/>
          </a:xfrm>
          <a:prstGeom prst="rect">
            <a:avLst/>
          </a:prstGeom>
          <a:noFill/>
          <a:ln>
            <a:noFill/>
          </a:ln>
        </p:spPr>
      </p:pic>
      <p:pic>
        <p:nvPicPr>
          <p:cNvPr id="436" name="Google Shape;436;p53"/>
          <p:cNvPicPr preferRelativeResize="0"/>
          <p:nvPr/>
        </p:nvPicPr>
        <p:blipFill>
          <a:blip r:embed="rId8">
            <a:alphaModFix/>
          </a:blip>
          <a:stretch>
            <a:fillRect/>
          </a:stretch>
        </p:blipFill>
        <p:spPr>
          <a:xfrm>
            <a:off x="12373048" y="2607103"/>
            <a:ext cx="2059000" cy="609907"/>
          </a:xfrm>
          <a:prstGeom prst="rect">
            <a:avLst/>
          </a:prstGeom>
          <a:noFill/>
          <a:ln>
            <a:noFill/>
          </a:ln>
        </p:spPr>
      </p:pic>
      <p:pic>
        <p:nvPicPr>
          <p:cNvPr id="437" name="Google Shape;437;p53"/>
          <p:cNvPicPr preferRelativeResize="0"/>
          <p:nvPr/>
        </p:nvPicPr>
        <p:blipFill>
          <a:blip r:embed="rId9">
            <a:alphaModFix/>
          </a:blip>
          <a:stretch>
            <a:fillRect/>
          </a:stretch>
        </p:blipFill>
        <p:spPr>
          <a:xfrm>
            <a:off x="9589200" y="3657273"/>
            <a:ext cx="2139274" cy="651498"/>
          </a:xfrm>
          <a:prstGeom prst="rect">
            <a:avLst/>
          </a:prstGeom>
          <a:noFill/>
          <a:ln>
            <a:noFill/>
          </a:ln>
        </p:spPr>
      </p:pic>
      <p:pic>
        <p:nvPicPr>
          <p:cNvPr id="438" name="Google Shape;438;p53"/>
          <p:cNvPicPr preferRelativeResize="0"/>
          <p:nvPr/>
        </p:nvPicPr>
        <p:blipFill>
          <a:blip r:embed="rId10">
            <a:alphaModFix/>
          </a:blip>
          <a:stretch>
            <a:fillRect/>
          </a:stretch>
        </p:blipFill>
        <p:spPr>
          <a:xfrm>
            <a:off x="15228061" y="2556649"/>
            <a:ext cx="2644246" cy="584975"/>
          </a:xfrm>
          <a:prstGeom prst="rect">
            <a:avLst/>
          </a:prstGeom>
          <a:noFill/>
          <a:ln>
            <a:noFill/>
          </a:ln>
        </p:spPr>
      </p:pic>
      <p:sp>
        <p:nvSpPr>
          <p:cNvPr id="439" name="Google Shape;439;p53"/>
          <p:cNvSpPr txBox="1"/>
          <p:nvPr>
            <p:ph type="title"/>
          </p:nvPr>
        </p:nvSpPr>
        <p:spPr>
          <a:xfrm>
            <a:off x="762007" y="2489462"/>
            <a:ext cx="1917600" cy="1024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3200">
                <a:latin typeface="Open Sans"/>
                <a:ea typeface="Open Sans"/>
                <a:cs typeface="Open Sans"/>
                <a:sym typeface="Open Sans"/>
              </a:rPr>
              <a:t>Hosted Projects</a:t>
            </a:r>
            <a:endParaRPr b="1" sz="3200">
              <a:latin typeface="Open Sans"/>
              <a:ea typeface="Open Sans"/>
              <a:cs typeface="Open Sans"/>
              <a:sym typeface="Open Sans"/>
            </a:endParaRPr>
          </a:p>
        </p:txBody>
      </p:sp>
      <p:sp>
        <p:nvSpPr>
          <p:cNvPr id="440" name="Google Shape;440;p53"/>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41" name="Google Shape;441;p53"/>
          <p:cNvPicPr preferRelativeResize="0"/>
          <p:nvPr/>
        </p:nvPicPr>
        <p:blipFill>
          <a:blip r:embed="rId11">
            <a:alphaModFix/>
          </a:blip>
          <a:stretch>
            <a:fillRect/>
          </a:stretch>
        </p:blipFill>
        <p:spPr>
          <a:xfrm>
            <a:off x="3944499" y="4967701"/>
            <a:ext cx="2429013" cy="651500"/>
          </a:xfrm>
          <a:prstGeom prst="rect">
            <a:avLst/>
          </a:prstGeom>
          <a:noFill/>
          <a:ln>
            <a:noFill/>
          </a:ln>
        </p:spPr>
      </p:pic>
      <p:pic>
        <p:nvPicPr>
          <p:cNvPr id="442" name="Google Shape;442;p53"/>
          <p:cNvPicPr preferRelativeResize="0"/>
          <p:nvPr/>
        </p:nvPicPr>
        <p:blipFill>
          <a:blip r:embed="rId12">
            <a:alphaModFix/>
          </a:blip>
          <a:stretch>
            <a:fillRect/>
          </a:stretch>
        </p:blipFill>
        <p:spPr>
          <a:xfrm>
            <a:off x="9734775" y="2576200"/>
            <a:ext cx="1842276" cy="545879"/>
          </a:xfrm>
          <a:prstGeom prst="rect">
            <a:avLst/>
          </a:prstGeom>
          <a:noFill/>
          <a:ln>
            <a:noFill/>
          </a:ln>
        </p:spPr>
      </p:pic>
      <p:pic>
        <p:nvPicPr>
          <p:cNvPr id="443" name="Google Shape;443;p53"/>
          <p:cNvPicPr preferRelativeResize="0"/>
          <p:nvPr/>
        </p:nvPicPr>
        <p:blipFill>
          <a:blip r:embed="rId13">
            <a:alphaModFix/>
          </a:blip>
          <a:stretch>
            <a:fillRect/>
          </a:stretch>
        </p:blipFill>
        <p:spPr>
          <a:xfrm>
            <a:off x="12156140" y="3741350"/>
            <a:ext cx="2644250" cy="676990"/>
          </a:xfrm>
          <a:prstGeom prst="rect">
            <a:avLst/>
          </a:prstGeom>
          <a:noFill/>
          <a:ln>
            <a:noFill/>
          </a:ln>
        </p:spPr>
      </p:pic>
      <p:sp>
        <p:nvSpPr>
          <p:cNvPr id="444" name="Google Shape;444;p53"/>
          <p:cNvSpPr txBox="1"/>
          <p:nvPr>
            <p:ph type="title"/>
          </p:nvPr>
        </p:nvSpPr>
        <p:spPr>
          <a:xfrm>
            <a:off x="761997" y="6722375"/>
            <a:ext cx="2784300" cy="10242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b="1" lang="en" sz="3200">
                <a:latin typeface="Open Sans"/>
                <a:ea typeface="Open Sans"/>
                <a:cs typeface="Open Sans"/>
                <a:sym typeface="Open Sans"/>
              </a:rPr>
              <a:t>Organizations Hosting </a:t>
            </a:r>
            <a:endParaRPr b="1" sz="3200">
              <a:latin typeface="Open Sans"/>
              <a:ea typeface="Open Sans"/>
              <a:cs typeface="Open Sans"/>
              <a:sym typeface="Open Sans"/>
            </a:endParaRPr>
          </a:p>
          <a:p>
            <a:pPr indent="0" lvl="0" marL="0" rtl="0" algn="l">
              <a:spcBef>
                <a:spcPts val="0"/>
              </a:spcBef>
              <a:spcAft>
                <a:spcPts val="0"/>
              </a:spcAft>
              <a:buNone/>
            </a:pPr>
            <a:r>
              <a:rPr b="1" lang="en" sz="3200">
                <a:latin typeface="Open Sans"/>
                <a:ea typeface="Open Sans"/>
                <a:cs typeface="Open Sans"/>
                <a:sym typeface="Open Sans"/>
              </a:rPr>
              <a:t>Projects</a:t>
            </a:r>
            <a:endParaRPr b="1" sz="3200">
              <a:latin typeface="Open Sans"/>
              <a:ea typeface="Open Sans"/>
              <a:cs typeface="Open Sans"/>
              <a:sym typeface="Open Sans"/>
            </a:endParaRPr>
          </a:p>
        </p:txBody>
      </p:sp>
      <p:pic>
        <p:nvPicPr>
          <p:cNvPr id="445" name="Google Shape;445;p53"/>
          <p:cNvPicPr preferRelativeResize="0"/>
          <p:nvPr/>
        </p:nvPicPr>
        <p:blipFill>
          <a:blip r:embed="rId14">
            <a:alphaModFix/>
          </a:blip>
          <a:stretch>
            <a:fillRect/>
          </a:stretch>
        </p:blipFill>
        <p:spPr>
          <a:xfrm>
            <a:off x="3944499" y="7925607"/>
            <a:ext cx="2429000" cy="628553"/>
          </a:xfrm>
          <a:prstGeom prst="rect">
            <a:avLst/>
          </a:prstGeom>
          <a:noFill/>
          <a:ln>
            <a:noFill/>
          </a:ln>
        </p:spPr>
      </p:pic>
      <p:pic>
        <p:nvPicPr>
          <p:cNvPr id="446" name="Google Shape;446;p53"/>
          <p:cNvPicPr preferRelativeResize="0"/>
          <p:nvPr/>
        </p:nvPicPr>
        <p:blipFill>
          <a:blip r:embed="rId15">
            <a:alphaModFix/>
          </a:blip>
          <a:stretch>
            <a:fillRect/>
          </a:stretch>
        </p:blipFill>
        <p:spPr>
          <a:xfrm>
            <a:off x="9516405" y="8097966"/>
            <a:ext cx="2284868" cy="283800"/>
          </a:xfrm>
          <a:prstGeom prst="rect">
            <a:avLst/>
          </a:prstGeom>
          <a:noFill/>
          <a:ln>
            <a:noFill/>
          </a:ln>
        </p:spPr>
      </p:pic>
      <p:pic>
        <p:nvPicPr>
          <p:cNvPr id="447" name="Google Shape;447;p53"/>
          <p:cNvPicPr preferRelativeResize="0"/>
          <p:nvPr/>
        </p:nvPicPr>
        <p:blipFill>
          <a:blip r:embed="rId16">
            <a:alphaModFix/>
          </a:blip>
          <a:stretch>
            <a:fillRect/>
          </a:stretch>
        </p:blipFill>
        <p:spPr>
          <a:xfrm>
            <a:off x="12449599" y="8032503"/>
            <a:ext cx="1842275" cy="414747"/>
          </a:xfrm>
          <a:prstGeom prst="rect">
            <a:avLst/>
          </a:prstGeom>
          <a:noFill/>
          <a:ln>
            <a:noFill/>
          </a:ln>
        </p:spPr>
      </p:pic>
      <p:pic>
        <p:nvPicPr>
          <p:cNvPr id="448" name="Google Shape;448;p53"/>
          <p:cNvPicPr preferRelativeResize="0"/>
          <p:nvPr/>
        </p:nvPicPr>
        <p:blipFill>
          <a:blip r:embed="rId17">
            <a:alphaModFix/>
          </a:blip>
          <a:stretch>
            <a:fillRect/>
          </a:stretch>
        </p:blipFill>
        <p:spPr>
          <a:xfrm>
            <a:off x="9589204" y="6722371"/>
            <a:ext cx="2139275" cy="545238"/>
          </a:xfrm>
          <a:prstGeom prst="rect">
            <a:avLst/>
          </a:prstGeom>
          <a:noFill/>
          <a:ln>
            <a:noFill/>
          </a:ln>
        </p:spPr>
      </p:pic>
      <p:pic>
        <p:nvPicPr>
          <p:cNvPr id="449" name="Google Shape;449;p53"/>
          <p:cNvPicPr preferRelativeResize="0"/>
          <p:nvPr/>
        </p:nvPicPr>
        <p:blipFill>
          <a:blip r:embed="rId18">
            <a:alphaModFix/>
          </a:blip>
          <a:stretch>
            <a:fillRect/>
          </a:stretch>
        </p:blipFill>
        <p:spPr>
          <a:xfrm>
            <a:off x="15308775" y="7989049"/>
            <a:ext cx="1355679" cy="501675"/>
          </a:xfrm>
          <a:prstGeom prst="rect">
            <a:avLst/>
          </a:prstGeom>
          <a:noFill/>
          <a:ln>
            <a:noFill/>
          </a:ln>
        </p:spPr>
      </p:pic>
      <p:pic>
        <p:nvPicPr>
          <p:cNvPr id="450" name="Google Shape;450;p53"/>
          <p:cNvPicPr preferRelativeResize="0"/>
          <p:nvPr/>
        </p:nvPicPr>
        <p:blipFill>
          <a:blip r:embed="rId19">
            <a:alphaModFix/>
          </a:blip>
          <a:stretch>
            <a:fillRect/>
          </a:stretch>
        </p:blipFill>
        <p:spPr>
          <a:xfrm>
            <a:off x="7084002" y="6731047"/>
            <a:ext cx="1634200" cy="617415"/>
          </a:xfrm>
          <a:prstGeom prst="rect">
            <a:avLst/>
          </a:prstGeom>
          <a:noFill/>
          <a:ln>
            <a:noFill/>
          </a:ln>
        </p:spPr>
      </p:pic>
      <p:pic>
        <p:nvPicPr>
          <p:cNvPr id="451" name="Google Shape;451;p53"/>
          <p:cNvPicPr preferRelativeResize="0"/>
          <p:nvPr/>
        </p:nvPicPr>
        <p:blipFill>
          <a:blip r:embed="rId20">
            <a:alphaModFix/>
          </a:blip>
          <a:stretch>
            <a:fillRect/>
          </a:stretch>
        </p:blipFill>
        <p:spPr>
          <a:xfrm>
            <a:off x="6950476" y="7901591"/>
            <a:ext cx="1917600" cy="676567"/>
          </a:xfrm>
          <a:prstGeom prst="rect">
            <a:avLst/>
          </a:prstGeom>
          <a:noFill/>
          <a:ln>
            <a:noFill/>
          </a:ln>
        </p:spPr>
      </p:pic>
      <p:pic>
        <p:nvPicPr>
          <p:cNvPr id="452" name="Google Shape;452;p53"/>
          <p:cNvPicPr preferRelativeResize="0"/>
          <p:nvPr/>
        </p:nvPicPr>
        <p:blipFill>
          <a:blip r:embed="rId21">
            <a:alphaModFix/>
          </a:blip>
          <a:stretch>
            <a:fillRect/>
          </a:stretch>
        </p:blipFill>
        <p:spPr>
          <a:xfrm>
            <a:off x="12408637" y="6718534"/>
            <a:ext cx="2139274" cy="642424"/>
          </a:xfrm>
          <a:prstGeom prst="rect">
            <a:avLst/>
          </a:prstGeom>
          <a:noFill/>
          <a:ln>
            <a:noFill/>
          </a:ln>
        </p:spPr>
      </p:pic>
      <p:pic>
        <p:nvPicPr>
          <p:cNvPr id="453" name="Google Shape;453;p53"/>
          <p:cNvPicPr preferRelativeResize="0"/>
          <p:nvPr/>
        </p:nvPicPr>
        <p:blipFill rotWithShape="1">
          <a:blip r:embed="rId22">
            <a:alphaModFix/>
          </a:blip>
          <a:srcRect b="26481" l="0" r="0" t="26397"/>
          <a:stretch/>
        </p:blipFill>
        <p:spPr>
          <a:xfrm>
            <a:off x="3944475" y="6598975"/>
            <a:ext cx="2429000" cy="643798"/>
          </a:xfrm>
          <a:prstGeom prst="rect">
            <a:avLst/>
          </a:prstGeom>
          <a:noFill/>
          <a:ln>
            <a:noFill/>
          </a:ln>
        </p:spPr>
      </p:pic>
      <p:pic>
        <p:nvPicPr>
          <p:cNvPr id="454" name="Google Shape;454;p53"/>
          <p:cNvPicPr preferRelativeResize="0"/>
          <p:nvPr/>
        </p:nvPicPr>
        <p:blipFill>
          <a:blip r:embed="rId23">
            <a:alphaModFix/>
          </a:blip>
          <a:stretch>
            <a:fillRect/>
          </a:stretch>
        </p:blipFill>
        <p:spPr>
          <a:xfrm>
            <a:off x="15308776" y="6698976"/>
            <a:ext cx="2139275" cy="76036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sp>
        <p:nvSpPr>
          <p:cNvPr id="460" name="Google Shape;460;p5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61" name="Google Shape;461;p54"/>
          <p:cNvSpPr txBox="1"/>
          <p:nvPr>
            <p:ph idx="4294967295" type="body"/>
          </p:nvPr>
        </p:nvSpPr>
        <p:spPr>
          <a:xfrm>
            <a:off x="1165875" y="2993250"/>
            <a:ext cx="7998300" cy="2191500"/>
          </a:xfrm>
          <a:prstGeom prst="rect">
            <a:avLst/>
          </a:prstGeom>
        </p:spPr>
        <p:txBody>
          <a:bodyPr anchorCtr="0" anchor="t" bIns="0" lIns="0" spcFirstLastPara="1" rIns="0" wrap="square" tIns="0">
            <a:normAutofit/>
          </a:bodyPr>
          <a:lstStyle/>
          <a:p>
            <a:pPr indent="0" lvl="0" marL="1371600" rtl="0" algn="l">
              <a:spcBef>
                <a:spcPts val="0"/>
              </a:spcBef>
              <a:spcAft>
                <a:spcPts val="0"/>
              </a:spcAft>
              <a:buNone/>
            </a:pPr>
            <a:r>
              <a:rPr b="1" lang="en" sz="3000"/>
              <a:t>MarComm services to support community and ecosystem engagement </a:t>
            </a:r>
            <a:endParaRPr sz="3300"/>
          </a:p>
        </p:txBody>
      </p:sp>
      <p:sp>
        <p:nvSpPr>
          <p:cNvPr id="462" name="Google Shape;462;p54"/>
          <p:cNvSpPr txBox="1"/>
          <p:nvPr>
            <p:ph idx="4294967295" type="body"/>
          </p:nvPr>
        </p:nvSpPr>
        <p:spPr>
          <a:xfrm>
            <a:off x="9368325" y="3298050"/>
            <a:ext cx="8313600" cy="1089600"/>
          </a:xfrm>
          <a:prstGeom prst="rect">
            <a:avLst/>
          </a:prstGeom>
        </p:spPr>
        <p:txBody>
          <a:bodyPr anchorCtr="0" anchor="t" bIns="0" lIns="0" spcFirstLastPara="1" rIns="0" wrap="square" tIns="0">
            <a:normAutofit/>
          </a:bodyPr>
          <a:lstStyle/>
          <a:p>
            <a:pPr indent="0" lvl="0" marL="2057400" rtl="0" algn="l">
              <a:lnSpc>
                <a:spcPct val="100000"/>
              </a:lnSpc>
              <a:spcBef>
                <a:spcPts val="1800"/>
              </a:spcBef>
              <a:spcAft>
                <a:spcPts val="1800"/>
              </a:spcAft>
              <a:buNone/>
            </a:pPr>
            <a:r>
              <a:rPr b="1" lang="en" sz="3000"/>
              <a:t>Events and community ecosystem building services</a:t>
            </a:r>
            <a:endParaRPr sz="2700"/>
          </a:p>
        </p:txBody>
      </p:sp>
      <p:sp>
        <p:nvSpPr>
          <p:cNvPr id="463" name="Google Shape;463;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464" name="Google Shape;464;p54"/>
          <p:cNvPicPr preferRelativeResize="0"/>
          <p:nvPr/>
        </p:nvPicPr>
        <p:blipFill>
          <a:blip r:embed="rId3">
            <a:alphaModFix/>
          </a:blip>
          <a:stretch>
            <a:fillRect/>
          </a:stretch>
        </p:blipFill>
        <p:spPr>
          <a:xfrm>
            <a:off x="9967012" y="3026050"/>
            <a:ext cx="1361663" cy="1361663"/>
          </a:xfrm>
          <a:prstGeom prst="rect">
            <a:avLst/>
          </a:prstGeom>
          <a:noFill/>
          <a:ln cap="flat" cmpd="sng" w="9525">
            <a:solidFill>
              <a:schemeClr val="lt1"/>
            </a:solidFill>
            <a:prstDash val="solid"/>
            <a:round/>
            <a:headEnd len="sm" w="sm" type="none"/>
            <a:tailEnd len="sm" w="sm" type="none"/>
          </a:ln>
        </p:spPr>
      </p:pic>
      <p:grpSp>
        <p:nvGrpSpPr>
          <p:cNvPr id="465" name="Google Shape;465;p54"/>
          <p:cNvGrpSpPr/>
          <p:nvPr/>
        </p:nvGrpSpPr>
        <p:grpSpPr>
          <a:xfrm>
            <a:off x="1477798" y="5184760"/>
            <a:ext cx="6344043" cy="3811638"/>
            <a:chOff x="6163055" y="2072065"/>
            <a:chExt cx="4220640" cy="2794866"/>
          </a:xfrm>
        </p:grpSpPr>
        <p:sp>
          <p:nvSpPr>
            <p:cNvPr id="466" name="Google Shape;466;p54"/>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67" name="Google Shape;467;p54"/>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68" name="Google Shape;468;p54"/>
            <p:cNvSpPr txBox="1"/>
            <p:nvPr/>
          </p:nvSpPr>
          <p:spPr>
            <a:xfrm>
              <a:off x="6290800" y="23544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Events and promotion</a:t>
              </a:r>
              <a:endParaRPr b="1" sz="2000">
                <a:solidFill>
                  <a:schemeClr val="lt1"/>
                </a:solidFill>
                <a:latin typeface="Open Sans"/>
                <a:ea typeface="Open Sans"/>
                <a:cs typeface="Open Sans"/>
                <a:sym typeface="Open Sans"/>
              </a:endParaRPr>
            </a:p>
          </p:txBody>
        </p:sp>
        <p:sp>
          <p:nvSpPr>
            <p:cNvPr id="469" name="Google Shape;469;p54"/>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0" name="Google Shape;470;p54"/>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1" name="Google Shape;471;p54"/>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2" name="Google Shape;472;p54"/>
            <p:cNvSpPr txBox="1"/>
            <p:nvPr/>
          </p:nvSpPr>
          <p:spPr>
            <a:xfrm>
              <a:off x="7085000" y="3718509"/>
              <a:ext cx="970500" cy="7761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73" name="Google Shape;473;p54"/>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74" name="Google Shape;474;p54"/>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75" name="Google Shape;475;p54"/>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76" name="Google Shape;476;p54"/>
            <p:cNvSpPr txBox="1"/>
            <p:nvPr/>
          </p:nvSpPr>
          <p:spPr>
            <a:xfrm>
              <a:off x="7720967" y="2606133"/>
              <a:ext cx="1104900" cy="441900"/>
            </a:xfrm>
            <a:prstGeom prst="rect">
              <a:avLst/>
            </a:prstGeom>
            <a:noFill/>
            <a:ln>
              <a:noFill/>
            </a:ln>
          </p:spPr>
          <p:txBody>
            <a:bodyPr anchorCtr="0" anchor="t"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graduation</a:t>
              </a:r>
              <a:endParaRPr b="1" sz="2000">
                <a:solidFill>
                  <a:srgbClr val="FFFFFF"/>
                </a:solidFill>
                <a:latin typeface="Open Sans"/>
                <a:ea typeface="Open Sans"/>
                <a:cs typeface="Open Sans"/>
                <a:sym typeface="Open Sans"/>
              </a:endParaRPr>
            </a:p>
          </p:txBody>
        </p:sp>
      </p:grpSp>
      <p:pic>
        <p:nvPicPr>
          <p:cNvPr id="477" name="Google Shape;477;p54"/>
          <p:cNvPicPr preferRelativeResize="0"/>
          <p:nvPr/>
        </p:nvPicPr>
        <p:blipFill>
          <a:blip r:embed="rId4">
            <a:alphaModFix/>
          </a:blip>
          <a:stretch>
            <a:fillRect/>
          </a:stretch>
        </p:blipFill>
        <p:spPr>
          <a:xfrm>
            <a:off x="914400" y="3026050"/>
            <a:ext cx="1361676" cy="1361676"/>
          </a:xfrm>
          <a:prstGeom prst="rect">
            <a:avLst/>
          </a:prstGeom>
          <a:noFill/>
          <a:ln>
            <a:noFill/>
          </a:ln>
        </p:spPr>
      </p:pic>
      <p:grpSp>
        <p:nvGrpSpPr>
          <p:cNvPr id="478" name="Google Shape;478;p54"/>
          <p:cNvGrpSpPr/>
          <p:nvPr/>
        </p:nvGrpSpPr>
        <p:grpSpPr>
          <a:xfrm>
            <a:off x="10353102" y="5184754"/>
            <a:ext cx="6344043" cy="3811638"/>
            <a:chOff x="6163055" y="2072065"/>
            <a:chExt cx="4220640" cy="2794866"/>
          </a:xfrm>
        </p:grpSpPr>
        <p:sp>
          <p:nvSpPr>
            <p:cNvPr id="479" name="Google Shape;479;p54"/>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80" name="Google Shape;480;p54"/>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81" name="Google Shape;481;p54"/>
            <p:cNvSpPr txBox="1"/>
            <p:nvPr/>
          </p:nvSpPr>
          <p:spPr>
            <a:xfrm>
              <a:off x="6290800" y="23544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OSS Summits</a:t>
              </a:r>
              <a:endParaRPr b="1" sz="2000">
                <a:solidFill>
                  <a:schemeClr val="lt1"/>
                </a:solidFill>
                <a:latin typeface="Open Sans"/>
                <a:ea typeface="Open Sans"/>
                <a:cs typeface="Open Sans"/>
                <a:sym typeface="Open Sans"/>
              </a:endParaRPr>
            </a:p>
          </p:txBody>
        </p:sp>
        <p:sp>
          <p:nvSpPr>
            <p:cNvPr id="482" name="Google Shape;482;p54"/>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83" name="Google Shape;483;p54"/>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84" name="Google Shape;484;p54"/>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rgbClr val="91919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85" name="Google Shape;485;p54"/>
            <p:cNvSpPr txBox="1"/>
            <p:nvPr/>
          </p:nvSpPr>
          <p:spPr>
            <a:xfrm>
              <a:off x="7085000" y="3718509"/>
              <a:ext cx="970500" cy="7761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LF AI &amp;</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 Data Days</a:t>
              </a:r>
              <a:endParaRPr b="1" sz="2000">
                <a:solidFill>
                  <a:srgbClr val="FFFFFF"/>
                </a:solidFill>
                <a:latin typeface="Open Sans"/>
                <a:ea typeface="Open Sans"/>
                <a:cs typeface="Open Sans"/>
                <a:sym typeface="Open Sans"/>
              </a:endParaRPr>
            </a:p>
          </p:txBody>
        </p:sp>
        <p:sp>
          <p:nvSpPr>
            <p:cNvPr id="486" name="Google Shape;486;p54"/>
            <p:cNvSpPr txBox="1"/>
            <p:nvPr/>
          </p:nvSpPr>
          <p:spPr>
            <a:xfrm>
              <a:off x="8461025" y="363693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2"/>
                  </a:solidFill>
                  <a:latin typeface="Open Sans"/>
                  <a:ea typeface="Open Sans"/>
                  <a:cs typeface="Open Sans"/>
                  <a:sym typeface="Open Sans"/>
                </a:rPr>
                <a:t>Kubernetes</a:t>
              </a:r>
              <a:endParaRPr b="1" sz="20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2"/>
                  </a:solidFill>
                  <a:latin typeface="Open Sans"/>
                  <a:ea typeface="Open Sans"/>
                  <a:cs typeface="Open Sans"/>
                  <a:sym typeface="Open Sans"/>
                </a:rPr>
                <a:t> &amp; AI</a:t>
              </a:r>
              <a:endParaRPr b="1" sz="2000">
                <a:solidFill>
                  <a:schemeClr val="lt2"/>
                </a:solidFill>
                <a:latin typeface="Open Sans"/>
                <a:ea typeface="Open Sans"/>
                <a:cs typeface="Open Sans"/>
                <a:sym typeface="Open Sans"/>
              </a:endParaRPr>
            </a:p>
          </p:txBody>
        </p:sp>
        <p:sp>
          <p:nvSpPr>
            <p:cNvPr id="487" name="Google Shape;487;p54"/>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88" name="Google Shape;488;p54"/>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AICON</a:t>
              </a:r>
              <a:endParaRPr b="1" sz="2000">
                <a:solidFill>
                  <a:schemeClr val="lt1"/>
                </a:solidFill>
                <a:latin typeface="Open Sans"/>
                <a:ea typeface="Open Sans"/>
                <a:cs typeface="Open Sans"/>
                <a:sym typeface="Open Sans"/>
              </a:endParaRPr>
            </a:p>
            <a:p>
              <a:pPr indent="-355600" lvl="0" marL="457200" marR="0" rtl="0" algn="ctr">
                <a:lnSpc>
                  <a:spcPct val="101200"/>
                </a:lnSpc>
                <a:spcBef>
                  <a:spcPts val="0"/>
                </a:spcBef>
                <a:spcAft>
                  <a:spcPts val="0"/>
                </a:spcAft>
                <a:buClr>
                  <a:schemeClr val="lt1"/>
                </a:buClr>
                <a:buSzPts val="2000"/>
                <a:buFont typeface="Open Sans"/>
                <a:buChar char="+"/>
              </a:pPr>
              <a:r>
                <a:t/>
              </a:r>
              <a:endParaRPr b="1" sz="2000">
                <a:solidFill>
                  <a:schemeClr val="lt1"/>
                </a:solidFill>
                <a:latin typeface="Open Sans"/>
                <a:ea typeface="Open Sans"/>
                <a:cs typeface="Open Sans"/>
                <a:sym typeface="Open Sans"/>
              </a:endParaRPr>
            </a:p>
            <a:p>
              <a:pPr indent="0" lvl="0" marL="4572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GOTC</a:t>
              </a:r>
              <a:endParaRPr b="1" sz="2000">
                <a:solidFill>
                  <a:schemeClr val="lt1"/>
                </a:solidFill>
                <a:latin typeface="Open Sans"/>
                <a:ea typeface="Open Sans"/>
                <a:cs typeface="Open Sans"/>
                <a:sym typeface="Open Sans"/>
              </a:endParaRPr>
            </a:p>
          </p:txBody>
        </p:sp>
        <p:sp>
          <p:nvSpPr>
            <p:cNvPr id="489" name="Google Shape;489;p54"/>
            <p:cNvSpPr txBox="1"/>
            <p:nvPr/>
          </p:nvSpPr>
          <p:spPr>
            <a:xfrm>
              <a:off x="7720967" y="2606133"/>
              <a:ext cx="1104900" cy="441900"/>
            </a:xfrm>
            <a:prstGeom prst="rect">
              <a:avLst/>
            </a:prstGeom>
            <a:noFill/>
            <a:ln>
              <a:noFill/>
            </a:ln>
          </p:spPr>
          <p:txBody>
            <a:bodyPr anchorCtr="0" anchor="t"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5"/>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0" lang="en" sz="1700">
                <a:solidFill>
                  <a:srgbClr val="2F2F2F"/>
                </a:solidFill>
                <a:latin typeface="Gill Sans"/>
                <a:ea typeface="Gill Sans"/>
                <a:cs typeface="Gill Sans"/>
                <a:sym typeface="Gill Sans"/>
              </a:rPr>
              <a:t>‹#›</a:t>
            </a:fld>
            <a:endParaRPr b="0" sz="1700">
              <a:solidFill>
                <a:srgbClr val="2F2F2F"/>
              </a:solidFill>
              <a:latin typeface="Gill Sans"/>
              <a:ea typeface="Gill Sans"/>
              <a:cs typeface="Gill Sans"/>
              <a:sym typeface="Gill Sans"/>
            </a:endParaRPr>
          </a:p>
        </p:txBody>
      </p:sp>
      <p:sp>
        <p:nvSpPr>
          <p:cNvPr id="495" name="Google Shape;495;p55"/>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t>Ongoing Threads</a:t>
            </a:r>
            <a:endParaRPr/>
          </a:p>
        </p:txBody>
      </p:sp>
      <p:sp>
        <p:nvSpPr>
          <p:cNvPr id="496" name="Google Shape;496;p55"/>
          <p:cNvSpPr/>
          <p:nvPr>
            <p:ph idx="2" type="pic"/>
          </p:nvPr>
        </p:nvSpPr>
        <p:spPr>
          <a:xfrm>
            <a:off x="937262" y="2115984"/>
            <a:ext cx="8195100" cy="7234200"/>
          </a:xfrm>
          <a:prstGeom prst="rect">
            <a:avLst/>
          </a:prstGeom>
        </p:spPr>
        <p:txBody>
          <a:bodyPr anchorCtr="0" anchor="t" bIns="68550" lIns="137150" spcFirstLastPara="1" rIns="137150" wrap="square" tIns="68550">
            <a:noAutofit/>
          </a:bodyPr>
          <a:lstStyle/>
          <a:p>
            <a:pPr indent="-368300" lvl="0" marL="457200" rtl="0" algn="l">
              <a:lnSpc>
                <a:spcPct val="115000"/>
              </a:lnSpc>
              <a:spcBef>
                <a:spcPts val="1000"/>
              </a:spcBef>
              <a:spcAft>
                <a:spcPts val="0"/>
              </a:spcAft>
              <a:buClr>
                <a:schemeClr val="accent1"/>
              </a:buClr>
              <a:buSzPts val="2200"/>
              <a:buFont typeface="Open Sans"/>
              <a:buAutoNum type="arabicPeriod"/>
            </a:pPr>
            <a:r>
              <a:rPr b="1" lang="en" sz="2200">
                <a:solidFill>
                  <a:schemeClr val="dk1"/>
                </a:solidFill>
                <a:latin typeface="Open Sans"/>
                <a:ea typeface="Open Sans"/>
                <a:cs typeface="Open Sans"/>
                <a:sym typeface="Open Sans"/>
              </a:rPr>
              <a:t>Expanding Membership</a:t>
            </a:r>
            <a:endParaRPr b="1"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accent1"/>
              </a:buClr>
              <a:buSzPts val="2200"/>
              <a:buFont typeface="Open Sans"/>
              <a:buAutoNum type="arabicPeriod"/>
            </a:pPr>
            <a:r>
              <a:rPr b="1" lang="en" sz="2200">
                <a:solidFill>
                  <a:schemeClr val="dk1"/>
                </a:solidFill>
                <a:latin typeface="Open Sans"/>
                <a:ea typeface="Open Sans"/>
                <a:cs typeface="Open Sans"/>
                <a:sym typeface="Open Sans"/>
              </a:rPr>
              <a:t>Expanding Scope </a:t>
            </a:r>
            <a:endParaRPr b="1" sz="22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Increased focus on Data tooling (data processing, pipeline management, validation, data storage, visualization)</a:t>
            </a:r>
            <a:endParaRPr sz="21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New focus on Gen AI tooling and Models </a:t>
            </a:r>
            <a:endParaRPr sz="21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New focus on hosting Data Sets</a:t>
            </a:r>
            <a:endParaRPr sz="21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accent1"/>
              </a:buClr>
              <a:buSzPts val="2200"/>
              <a:buFont typeface="Open Sans"/>
              <a:buAutoNum type="arabicPeriod"/>
            </a:pPr>
            <a:r>
              <a:rPr b="1" lang="en" sz="2200">
                <a:solidFill>
                  <a:schemeClr val="dk1"/>
                </a:solidFill>
                <a:latin typeface="Open Sans"/>
                <a:ea typeface="Open Sans"/>
                <a:cs typeface="Open Sans"/>
                <a:sym typeface="Open Sans"/>
              </a:rPr>
              <a:t>Announcing Generative AI Commons </a:t>
            </a:r>
            <a:endParaRPr b="1" sz="22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Collaborating with industry leaders and academia to establish, promote, and support the development and innovation of open science generative AI technologies </a:t>
            </a:r>
            <a:endParaRPr sz="21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Hosting and supporting a wide range of generative AI projects and tools that drive innovation and democratization of AI .</a:t>
            </a:r>
            <a:endParaRPr sz="2100">
              <a:solidFill>
                <a:schemeClr val="dk1"/>
              </a:solidFill>
              <a:latin typeface="Open Sans"/>
              <a:ea typeface="Open Sans"/>
              <a:cs typeface="Open Sans"/>
              <a:sym typeface="Open Sans"/>
            </a:endParaRPr>
          </a:p>
          <a:p>
            <a:pPr indent="-361950" lvl="1" marL="914400" rtl="0" algn="l">
              <a:lnSpc>
                <a:spcPct val="115000"/>
              </a:lnSpc>
              <a:spcBef>
                <a:spcPts val="1000"/>
              </a:spcBef>
              <a:spcAft>
                <a:spcPts val="0"/>
              </a:spcAft>
              <a:buClr>
                <a:schemeClr val="accent1"/>
              </a:buClr>
              <a:buSzPts val="2100"/>
              <a:buFont typeface="Open Sans"/>
              <a:buAutoNum type="alphaLcPeriod"/>
            </a:pPr>
            <a:r>
              <a:rPr lang="en" sz="2100">
                <a:solidFill>
                  <a:schemeClr val="dk1"/>
                </a:solidFill>
                <a:latin typeface="Open Sans"/>
                <a:ea typeface="Open Sans"/>
                <a:cs typeface="Open Sans"/>
                <a:sym typeface="Open Sans"/>
              </a:rPr>
              <a:t>Ensuring ethical, transparent, and accessible AI that benefit all of humanity.</a:t>
            </a:r>
            <a:endParaRPr sz="2100">
              <a:solidFill>
                <a:schemeClr val="dk1"/>
              </a:solidFill>
              <a:latin typeface="Open Sans"/>
              <a:ea typeface="Open Sans"/>
              <a:cs typeface="Open Sans"/>
              <a:sym typeface="Open Sans"/>
            </a:endParaRPr>
          </a:p>
          <a:p>
            <a:pPr indent="0" lvl="0" marL="0" rtl="0" algn="l">
              <a:spcBef>
                <a:spcPts val="1500"/>
              </a:spcBef>
              <a:spcAft>
                <a:spcPts val="0"/>
              </a:spcAft>
              <a:buNone/>
            </a:pPr>
            <a:r>
              <a:t/>
            </a:r>
            <a:endParaRPr sz="4900"/>
          </a:p>
        </p:txBody>
      </p:sp>
      <p:sp>
        <p:nvSpPr>
          <p:cNvPr id="497" name="Google Shape;497;p55"/>
          <p:cNvSpPr/>
          <p:nvPr>
            <p:ph idx="3" type="pic"/>
          </p:nvPr>
        </p:nvSpPr>
        <p:spPr>
          <a:xfrm>
            <a:off x="9142923" y="2109860"/>
            <a:ext cx="8195100" cy="7234200"/>
          </a:xfrm>
          <a:prstGeom prst="rect">
            <a:avLst/>
          </a:prstGeom>
        </p:spPr>
        <p:txBody>
          <a:bodyPr anchorCtr="0" anchor="t" bIns="68550" lIns="137150" spcFirstLastPara="1" rIns="137150" wrap="square" tIns="68550">
            <a:noAutofit/>
          </a:bodyPr>
          <a:lstStyle/>
          <a:p>
            <a:pPr indent="-285750" lvl="0" marL="304800" rtl="0" algn="l">
              <a:lnSpc>
                <a:spcPct val="115000"/>
              </a:lnSpc>
              <a:spcBef>
                <a:spcPts val="700"/>
              </a:spcBef>
              <a:spcAft>
                <a:spcPts val="0"/>
              </a:spcAft>
              <a:buClr>
                <a:schemeClr val="accent1"/>
              </a:buClr>
              <a:buSzPts val="2100"/>
              <a:buFont typeface="Open Sans"/>
              <a:buAutoNum type="arabicPeriod" startAt="4"/>
            </a:pPr>
            <a:r>
              <a:rPr b="1" lang="en" sz="2100">
                <a:solidFill>
                  <a:schemeClr val="dk1"/>
                </a:solidFill>
                <a:latin typeface="Open Sans"/>
                <a:ea typeface="Open Sans"/>
                <a:cs typeface="Open Sans"/>
                <a:sym typeface="Open Sans"/>
              </a:rPr>
              <a:t>Kicking off Effort on ML Openness Framework </a:t>
            </a:r>
            <a:endParaRPr b="1" sz="2100">
              <a:solidFill>
                <a:schemeClr val="dk1"/>
              </a:solidFill>
              <a:latin typeface="Open Sans"/>
              <a:ea typeface="Open Sans"/>
              <a:cs typeface="Open Sans"/>
              <a:sym typeface="Open Sans"/>
            </a:endParaRPr>
          </a:p>
          <a:p>
            <a:pPr indent="-279400" lvl="1" marL="609600" rtl="0" algn="l">
              <a:lnSpc>
                <a:spcPct val="115000"/>
              </a:lnSpc>
              <a:spcBef>
                <a:spcPts val="0"/>
              </a:spcBef>
              <a:spcAft>
                <a:spcPts val="0"/>
              </a:spcAft>
              <a:buClr>
                <a:schemeClr val="accent1"/>
              </a:buClr>
              <a:buSzPts val="2000"/>
              <a:buFont typeface="Open Sans Light"/>
              <a:buAutoNum type="alphaLcPeriod"/>
            </a:pPr>
            <a:r>
              <a:rPr lang="en" sz="2000">
                <a:solidFill>
                  <a:schemeClr val="dk1"/>
                </a:solidFill>
                <a:latin typeface="Open Sans Light"/>
                <a:ea typeface="Open Sans Light"/>
                <a:cs typeface="Open Sans Light"/>
                <a:sym typeface="Open Sans Light"/>
              </a:rPr>
              <a:t>Support the open sourcing of model elements required for a true open source experience</a:t>
            </a:r>
            <a:endParaRPr sz="2000">
              <a:solidFill>
                <a:schemeClr val="dk1"/>
              </a:solidFill>
              <a:latin typeface="Open Sans Light"/>
              <a:ea typeface="Open Sans Light"/>
              <a:cs typeface="Open Sans Light"/>
              <a:sym typeface="Open Sans Light"/>
            </a:endParaRPr>
          </a:p>
          <a:p>
            <a:pPr indent="-279400" lvl="1" marL="609600" rtl="0" algn="l">
              <a:lnSpc>
                <a:spcPct val="115000"/>
              </a:lnSpc>
              <a:spcBef>
                <a:spcPts val="0"/>
              </a:spcBef>
              <a:spcAft>
                <a:spcPts val="0"/>
              </a:spcAft>
              <a:buClr>
                <a:schemeClr val="accent1"/>
              </a:buClr>
              <a:buSzPts val="2000"/>
              <a:buFont typeface="Open Sans Light"/>
              <a:buAutoNum type="alphaLcPeriod"/>
            </a:pPr>
            <a:r>
              <a:rPr lang="en" sz="2000">
                <a:solidFill>
                  <a:schemeClr val="dk1"/>
                </a:solidFill>
                <a:latin typeface="Open Sans Light"/>
                <a:ea typeface="Open Sans Light"/>
                <a:cs typeface="Open Sans Light"/>
                <a:sym typeface="Open Sans Light"/>
              </a:rPr>
              <a:t>Create comprehensive licensing evaluation framework to help rate the openness level of an ML model by measure of how many of its elements are made available under an open source license </a:t>
            </a:r>
            <a:endParaRPr sz="2000">
              <a:solidFill>
                <a:schemeClr val="dk1"/>
              </a:solidFill>
              <a:latin typeface="Open Sans Light"/>
              <a:ea typeface="Open Sans Light"/>
              <a:cs typeface="Open Sans Light"/>
              <a:sym typeface="Open Sans Light"/>
            </a:endParaRPr>
          </a:p>
          <a:p>
            <a:pPr indent="-285750" lvl="0" marL="304800" rtl="0" algn="l">
              <a:lnSpc>
                <a:spcPct val="115000"/>
              </a:lnSpc>
              <a:spcBef>
                <a:spcPts val="0"/>
              </a:spcBef>
              <a:spcAft>
                <a:spcPts val="0"/>
              </a:spcAft>
              <a:buClr>
                <a:schemeClr val="accent1"/>
              </a:buClr>
              <a:buSzPts val="2100"/>
              <a:buFont typeface="Open Sans"/>
              <a:buAutoNum type="arabicPeriod" startAt="4"/>
            </a:pPr>
            <a:r>
              <a:rPr b="1" lang="en" sz="2100">
                <a:solidFill>
                  <a:schemeClr val="dk1"/>
                </a:solidFill>
                <a:latin typeface="Open Sans"/>
                <a:ea typeface="Open Sans"/>
                <a:cs typeface="Open Sans"/>
                <a:sym typeface="Open Sans"/>
              </a:rPr>
              <a:t>Policy Activities </a:t>
            </a:r>
            <a:endParaRPr b="1" sz="2100">
              <a:solidFill>
                <a:schemeClr val="dk1"/>
              </a:solidFill>
              <a:latin typeface="Open Sans"/>
              <a:ea typeface="Open Sans"/>
              <a:cs typeface="Open Sans"/>
              <a:sym typeface="Open Sans"/>
            </a:endParaRPr>
          </a:p>
          <a:p>
            <a:pPr indent="-279400" lvl="1" marL="609600" rtl="0" algn="l">
              <a:lnSpc>
                <a:spcPct val="115000"/>
              </a:lnSpc>
              <a:spcBef>
                <a:spcPts val="0"/>
              </a:spcBef>
              <a:spcAft>
                <a:spcPts val="0"/>
              </a:spcAft>
              <a:buClr>
                <a:schemeClr val="accent1"/>
              </a:buClr>
              <a:buSzPts val="2000"/>
              <a:buFont typeface="Open Sans Light"/>
              <a:buAutoNum type="alphaLcPeriod"/>
            </a:pPr>
            <a:r>
              <a:rPr lang="en" sz="2000">
                <a:solidFill>
                  <a:schemeClr val="dk1"/>
                </a:solidFill>
                <a:latin typeface="Open Sans Light"/>
                <a:ea typeface="Open Sans Light"/>
                <a:cs typeface="Open Sans Light"/>
                <a:sym typeface="Open Sans Light"/>
              </a:rPr>
              <a:t>Work to share knowledge and expertise to develop responsible and informed AI legislation</a:t>
            </a:r>
            <a:endParaRPr sz="2000">
              <a:solidFill>
                <a:schemeClr val="dk1"/>
              </a:solidFill>
              <a:latin typeface="Open Sans Light"/>
              <a:ea typeface="Open Sans Light"/>
              <a:cs typeface="Open Sans Light"/>
              <a:sym typeface="Open Sans Light"/>
            </a:endParaRPr>
          </a:p>
          <a:p>
            <a:pPr indent="-279400" lvl="1" marL="609600" rtl="0" algn="l">
              <a:lnSpc>
                <a:spcPct val="115000"/>
              </a:lnSpc>
              <a:spcBef>
                <a:spcPts val="0"/>
              </a:spcBef>
              <a:spcAft>
                <a:spcPts val="0"/>
              </a:spcAft>
              <a:buClr>
                <a:schemeClr val="accent1"/>
              </a:buClr>
              <a:buSzPts val="2000"/>
              <a:buFont typeface="Open Sans Light"/>
              <a:buAutoNum type="alphaLcPeriod"/>
            </a:pPr>
            <a:r>
              <a:rPr lang="en" sz="2000">
                <a:solidFill>
                  <a:schemeClr val="dk1"/>
                </a:solidFill>
                <a:latin typeface="Open Sans Light"/>
                <a:ea typeface="Open Sans Light"/>
                <a:cs typeface="Open Sans Light"/>
                <a:sym typeface="Open Sans Light"/>
              </a:rPr>
              <a:t>Provide thought leadership and expertise as members embark upon their generative AI journeys</a:t>
            </a:r>
            <a:endParaRPr>
              <a:solidFill>
                <a:schemeClr val="dk1"/>
              </a:solidFill>
              <a:latin typeface="Arial"/>
              <a:ea typeface="Arial"/>
              <a:cs typeface="Arial"/>
              <a:sym typeface="Arial"/>
            </a:endParaRPr>
          </a:p>
          <a:p>
            <a:pPr indent="0" lvl="0" marL="0" rtl="0" algn="l">
              <a:spcBef>
                <a:spcPts val="1500"/>
              </a:spcBef>
              <a:spcAft>
                <a:spcPts val="0"/>
              </a:spcAft>
              <a:buNone/>
            </a:pPr>
            <a:r>
              <a:t/>
            </a:r>
            <a:endParaRPr b="1" sz="27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9"/>
          <p:cNvSpPr txBox="1"/>
          <p:nvPr>
            <p:ph idx="1" type="body"/>
          </p:nvPr>
        </p:nvSpPr>
        <p:spPr>
          <a:xfrm>
            <a:off x="943650" y="4121700"/>
            <a:ext cx="16400700" cy="4515600"/>
          </a:xfrm>
          <a:prstGeom prst="rect">
            <a:avLst/>
          </a:prstGeom>
        </p:spPr>
        <p:txBody>
          <a:bodyPr anchorCtr="0" anchor="ctr" bIns="68550" lIns="137150" spcFirstLastPara="1" rIns="137150" wrap="square" tIns="68550">
            <a:normAutofit/>
          </a:bodyPr>
          <a:lstStyle/>
          <a:p>
            <a:pPr indent="0" lvl="0" marL="0" rtl="0" algn="l">
              <a:lnSpc>
                <a:spcPct val="120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135" name="Google Shape;135;p29"/>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t>Evolution &amp; Mission</a:t>
            </a:r>
            <a:endParaRPr sz="2000"/>
          </a:p>
        </p:txBody>
      </p:sp>
      <p:sp>
        <p:nvSpPr>
          <p:cNvPr id="136" name="Google Shape;136;p29"/>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137" name="Google Shape;137;p29"/>
          <p:cNvPicPr preferRelativeResize="0"/>
          <p:nvPr/>
        </p:nvPicPr>
        <p:blipFill>
          <a:blip r:embed="rId3">
            <a:alphaModFix/>
          </a:blip>
          <a:stretch>
            <a:fillRect/>
          </a:stretch>
        </p:blipFill>
        <p:spPr>
          <a:xfrm>
            <a:off x="2541538" y="1939053"/>
            <a:ext cx="3559225" cy="2182650"/>
          </a:xfrm>
          <a:prstGeom prst="rect">
            <a:avLst/>
          </a:prstGeom>
          <a:noFill/>
          <a:ln>
            <a:noFill/>
          </a:ln>
        </p:spPr>
      </p:pic>
      <p:pic>
        <p:nvPicPr>
          <p:cNvPr id="138" name="Google Shape;138;p29"/>
          <p:cNvPicPr preferRelativeResize="0"/>
          <p:nvPr/>
        </p:nvPicPr>
        <p:blipFill>
          <a:blip r:embed="rId4">
            <a:alphaModFix/>
          </a:blip>
          <a:stretch>
            <a:fillRect/>
          </a:stretch>
        </p:blipFill>
        <p:spPr>
          <a:xfrm>
            <a:off x="13841462" y="2216689"/>
            <a:ext cx="1905000" cy="1905000"/>
          </a:xfrm>
          <a:prstGeom prst="rect">
            <a:avLst/>
          </a:prstGeom>
          <a:noFill/>
          <a:ln>
            <a:noFill/>
          </a:ln>
        </p:spPr>
      </p:pic>
      <p:pic>
        <p:nvPicPr>
          <p:cNvPr id="139" name="Google Shape;139;p29"/>
          <p:cNvPicPr preferRelativeResize="0"/>
          <p:nvPr/>
        </p:nvPicPr>
        <p:blipFill>
          <a:blip r:embed="rId5">
            <a:alphaModFix/>
          </a:blip>
          <a:stretch>
            <a:fillRect/>
          </a:stretch>
        </p:blipFill>
        <p:spPr>
          <a:xfrm>
            <a:off x="9118575" y="2510325"/>
            <a:ext cx="1705082" cy="1040100"/>
          </a:xfrm>
          <a:prstGeom prst="rect">
            <a:avLst/>
          </a:prstGeom>
          <a:noFill/>
          <a:ln>
            <a:noFill/>
          </a:ln>
        </p:spPr>
      </p:pic>
      <p:cxnSp>
        <p:nvCxnSpPr>
          <p:cNvPr id="140" name="Google Shape;140;p29"/>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141" name="Google Shape;141;p29"/>
          <p:cNvCxnSpPr/>
          <p:nvPr/>
        </p:nvCxnSpPr>
        <p:spPr>
          <a:xfrm>
            <a:off x="11664613" y="3030375"/>
            <a:ext cx="1335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6"/>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503" name="Google Shape;503;p56"/>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3400">
                <a:solidFill>
                  <a:schemeClr val="lt1"/>
                </a:solidFill>
                <a:latin typeface="Open Sans"/>
                <a:ea typeface="Open Sans"/>
                <a:cs typeface="Open Sans"/>
                <a:sym typeface="Open Sans"/>
              </a:rPr>
              <a:t>Neutral </a:t>
            </a:r>
            <a:endParaRPr b="1" sz="34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2000">
              <a:solidFill>
                <a:schemeClr val="lt1"/>
              </a:solidFill>
              <a:latin typeface="Open Sans"/>
              <a:ea typeface="Open Sans"/>
              <a:cs typeface="Open Sans"/>
              <a:sym typeface="Open Sans"/>
            </a:endParaRPr>
          </a:p>
        </p:txBody>
      </p:sp>
      <p:sp>
        <p:nvSpPr>
          <p:cNvPr id="504" name="Google Shape;504;p56"/>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3400">
                <a:solidFill>
                  <a:schemeClr val="lt1"/>
                </a:solidFill>
                <a:latin typeface="Open Sans"/>
                <a:ea typeface="Open Sans"/>
                <a:cs typeface="Open Sans"/>
                <a:sym typeface="Open Sans"/>
              </a:rPr>
              <a:t>Open Governance</a:t>
            </a:r>
            <a:endParaRPr b="1" sz="34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b="1"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2800"/>
          </a:p>
        </p:txBody>
      </p:sp>
      <p:sp>
        <p:nvSpPr>
          <p:cNvPr id="505" name="Google Shape;505;p5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506" name="Google Shape;506;p56"/>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507" name="Google Shape;507;p56"/>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3400">
                <a:solidFill>
                  <a:schemeClr val="lt1"/>
                </a:solidFill>
                <a:latin typeface="Open Sans"/>
                <a:ea typeface="Open Sans"/>
                <a:cs typeface="Open Sans"/>
                <a:sym typeface="Open Sans"/>
              </a:rPr>
              <a:t>Not-for-profit</a:t>
            </a:r>
            <a:endParaRPr b="1" sz="3400">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800"/>
              <a:buFont typeface="Arial"/>
              <a:buNone/>
            </a:pPr>
            <a:r>
              <a:t/>
            </a:r>
            <a:endParaRPr sz="2000">
              <a:solidFill>
                <a:schemeClr val="lt1"/>
              </a:solidFill>
              <a:latin typeface="Open Sans"/>
              <a:ea typeface="Open Sans"/>
              <a:cs typeface="Open Sans"/>
              <a:sym typeface="Open Sans"/>
            </a:endParaRPr>
          </a:p>
          <a:p>
            <a:pPr indent="0" lvl="0" marL="0" rtl="0" algn="ctr">
              <a:spcBef>
                <a:spcPts val="0"/>
              </a:spcBef>
              <a:spcAft>
                <a:spcPts val="0"/>
              </a:spcAft>
              <a:buClr>
                <a:srgbClr val="000000"/>
              </a:buClr>
              <a:buSzPts val="1800"/>
              <a:buFont typeface="Arial"/>
              <a:buNone/>
            </a:pPr>
            <a:r>
              <a:rPr lang="en" sz="2000">
                <a:solidFill>
                  <a:schemeClr val="lt1"/>
                </a:solidFill>
                <a:latin typeface="Open Sans"/>
                <a:ea typeface="Open Sans"/>
                <a:cs typeface="Open Sans"/>
                <a:sym typeface="Open Sans"/>
              </a:rPr>
              <a:t>A non-profit that hosts and promotes the collaborative development of open source projects (sw, hw, standards)</a:t>
            </a:r>
            <a:endParaRPr sz="2000">
              <a:solidFill>
                <a:schemeClr val="lt1"/>
              </a:solidFill>
              <a:latin typeface="Open Sans"/>
              <a:ea typeface="Open Sans"/>
              <a:cs typeface="Open Sans"/>
              <a:sym typeface="Open Sans"/>
            </a:endParaRPr>
          </a:p>
        </p:txBody>
      </p:sp>
      <p:sp>
        <p:nvSpPr>
          <p:cNvPr id="508" name="Google Shape;508;p56"/>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3400">
                <a:solidFill>
                  <a:schemeClr val="lt1"/>
                </a:solidFill>
                <a:latin typeface="Open Sans"/>
                <a:ea typeface="Open Sans"/>
                <a:cs typeface="Open Sans"/>
                <a:sym typeface="Open Sans"/>
              </a:rPr>
              <a:t>Credible </a:t>
            </a:r>
            <a:endParaRPr b="1" sz="34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lang="en" sz="20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2000">
              <a:solidFill>
                <a:schemeClr val="lt1"/>
              </a:solidFill>
              <a:latin typeface="Open Sans"/>
              <a:ea typeface="Open Sans"/>
              <a:cs typeface="Open Sans"/>
              <a:sym typeface="Open Sans"/>
            </a:endParaRPr>
          </a:p>
        </p:txBody>
      </p:sp>
      <p:sp>
        <p:nvSpPr>
          <p:cNvPr id="509" name="Google Shape;509;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57"/>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lang="en" sz="2000">
                <a:solidFill>
                  <a:schemeClr val="lt1"/>
                </a:solidFill>
                <a:latin typeface="Open Sans"/>
                <a:ea typeface="Open Sans"/>
                <a:cs typeface="Open Sans"/>
                <a:sym typeface="Open Sans"/>
              </a:rPr>
              <a:t>Build momentum within the LF community of thousands members</a:t>
            </a:r>
            <a:endParaRPr sz="2000">
              <a:solidFill>
                <a:schemeClr val="lt1"/>
              </a:solidFill>
              <a:latin typeface="Open Sans"/>
              <a:ea typeface="Open Sans"/>
              <a:cs typeface="Open Sans"/>
              <a:sym typeface="Open Sans"/>
            </a:endParaRPr>
          </a:p>
        </p:txBody>
      </p:sp>
      <p:sp>
        <p:nvSpPr>
          <p:cNvPr id="515" name="Google Shape;515;p57"/>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Raise and manage funds for the projects or launched efforts</a:t>
            </a:r>
            <a:endParaRPr sz="2000">
              <a:solidFill>
                <a:schemeClr val="lt1"/>
              </a:solidFill>
              <a:latin typeface="Open Sans"/>
              <a:ea typeface="Open Sans"/>
              <a:cs typeface="Open Sans"/>
              <a:sym typeface="Open Sans"/>
            </a:endParaRPr>
          </a:p>
        </p:txBody>
      </p:sp>
      <p:sp>
        <p:nvSpPr>
          <p:cNvPr id="516" name="Google Shape;516;p57"/>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   </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A team of professional dedicated staff who share deep open source experience</a:t>
            </a:r>
            <a:endParaRPr sz="2000">
              <a:solidFill>
                <a:schemeClr val="lt1"/>
              </a:solidFill>
              <a:latin typeface="Open Sans"/>
              <a:ea typeface="Open Sans"/>
              <a:cs typeface="Open Sans"/>
              <a:sym typeface="Open Sans"/>
            </a:endParaRPr>
          </a:p>
        </p:txBody>
      </p:sp>
      <p:sp>
        <p:nvSpPr>
          <p:cNvPr id="517" name="Google Shape;517;p57"/>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518" name="Google Shape;518;p57"/>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b="1" sz="2600">
              <a:solidFill>
                <a:schemeClr val="lt1"/>
              </a:solidFill>
              <a:latin typeface="Open Sans"/>
              <a:ea typeface="Open Sans"/>
              <a:cs typeface="Open Sans"/>
              <a:sym typeface="Open Sans"/>
            </a:endParaRPr>
          </a:p>
          <a:p>
            <a:pPr indent="0" lvl="0" marL="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rtl="0" algn="ctr">
              <a:lnSpc>
                <a:spcPct val="100000"/>
              </a:lnSpc>
              <a:spcBef>
                <a:spcPts val="0"/>
              </a:spcBef>
              <a:spcAft>
                <a:spcPts val="0"/>
              </a:spcAft>
              <a:buNone/>
            </a:pPr>
            <a:r>
              <a:rPr lang="en" sz="2000">
                <a:solidFill>
                  <a:schemeClr val="lt1"/>
                </a:solidFill>
                <a:latin typeface="Open Sans"/>
                <a:ea typeface="Open Sans"/>
                <a:cs typeface="Open Sans"/>
                <a:sym typeface="Open Sans"/>
              </a:rPr>
              <a:t>Building ecosystems across oss, open hw, standards, and data sharing </a:t>
            </a:r>
            <a:endParaRPr sz="2000">
              <a:solidFill>
                <a:schemeClr val="lt1"/>
              </a:solidFill>
              <a:latin typeface="Open Sans"/>
              <a:ea typeface="Open Sans"/>
              <a:cs typeface="Open Sans"/>
              <a:sym typeface="Open Sans"/>
            </a:endParaRPr>
          </a:p>
        </p:txBody>
      </p:sp>
      <p:sp>
        <p:nvSpPr>
          <p:cNvPr id="519" name="Google Shape;519;p57"/>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lang="en" sz="2000">
                <a:solidFill>
                  <a:schemeClr val="lt1"/>
                </a:solidFill>
                <a:latin typeface="Open Sans"/>
                <a:ea typeface="Open Sans"/>
                <a:cs typeface="Open Sans"/>
                <a:sym typeface="Open Sans"/>
              </a:rPr>
              <a:t>In launching cross industry efforts, leading oss technologies in all sectors</a:t>
            </a:r>
            <a:endParaRPr sz="2000">
              <a:solidFill>
                <a:schemeClr val="lt1"/>
              </a:solidFill>
              <a:latin typeface="Open Sans"/>
              <a:ea typeface="Open Sans"/>
              <a:cs typeface="Open Sans"/>
              <a:sym typeface="Open Sans"/>
            </a:endParaRPr>
          </a:p>
        </p:txBody>
      </p:sp>
      <p:sp>
        <p:nvSpPr>
          <p:cNvPr id="520" name="Google Shape;520;p5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521" name="Google Shape;521;p57"/>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t/>
            </a:r>
            <a:endParaRPr b="1"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Events, PM support, community, LFX Platform, marketing, training &amp; cert, IT, Creative, market services</a:t>
            </a:r>
            <a:endParaRPr sz="2000">
              <a:solidFill>
                <a:schemeClr val="lt1"/>
              </a:solidFill>
              <a:latin typeface="Open Sans"/>
              <a:ea typeface="Open Sans"/>
              <a:cs typeface="Open Sans"/>
              <a:sym typeface="Open Sans"/>
            </a:endParaRPr>
          </a:p>
        </p:txBody>
      </p:sp>
      <p:sp>
        <p:nvSpPr>
          <p:cNvPr id="522" name="Google Shape;522;p57"/>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00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b="1" sz="26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t/>
            </a:r>
            <a:endParaRPr sz="2000">
              <a:solidFill>
                <a:schemeClr val="lt1"/>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2000">
                <a:solidFill>
                  <a:schemeClr val="lt1"/>
                </a:solidFill>
                <a:latin typeface="Open Sans"/>
                <a:ea typeface="Open Sans"/>
                <a:cs typeface="Open Sans"/>
                <a:sym typeface="Open Sans"/>
              </a:rPr>
              <a:t>Trademark management, license compliance, export control filings, DCOs, CLAs, etc.</a:t>
            </a:r>
            <a:endParaRPr sz="2000">
              <a:solidFill>
                <a:schemeClr val="lt1"/>
              </a:solidFill>
              <a:latin typeface="Open Sans"/>
              <a:ea typeface="Open Sans"/>
              <a:cs typeface="Open Sans"/>
              <a:sym typeface="Open Sans"/>
            </a:endParaRPr>
          </a:p>
        </p:txBody>
      </p:sp>
      <p:sp>
        <p:nvSpPr>
          <p:cNvPr id="523" name="Google Shape;523;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58"/>
          <p:cNvSpPr txBox="1"/>
          <p:nvPr>
            <p:ph idx="4294967295" type="title"/>
          </p:nvPr>
        </p:nvSpPr>
        <p:spPr>
          <a:xfrm>
            <a:off x="593794" y="80834"/>
            <a:ext cx="16779600" cy="9810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300"/>
              <a:t>Generative AI Commons - Initial Workstreams</a:t>
            </a:r>
            <a:endParaRPr sz="6300"/>
          </a:p>
        </p:txBody>
      </p:sp>
      <p:sp>
        <p:nvSpPr>
          <p:cNvPr id="530" name="Google Shape;530;p58"/>
          <p:cNvSpPr/>
          <p:nvPr/>
        </p:nvSpPr>
        <p:spPr>
          <a:xfrm>
            <a:off x="465338" y="1185772"/>
            <a:ext cx="5565600" cy="3736800"/>
          </a:xfrm>
          <a:prstGeom prst="rect">
            <a:avLst/>
          </a:prstGeom>
          <a:solidFill>
            <a:srgbClr val="0088FF"/>
          </a:solidFill>
          <a:ln>
            <a:noFill/>
          </a:ln>
        </p:spPr>
        <p:txBody>
          <a:bodyPr anchorCtr="0" anchor="t" bIns="243800" lIns="243800" spcFirstLastPara="1" rIns="243800" wrap="square" tIns="487650">
            <a:noAutofit/>
          </a:bodyPr>
          <a:lstStyle/>
          <a:p>
            <a:pPr indent="0" lvl="0" marL="0" rtl="0" algn="ctr">
              <a:lnSpc>
                <a:spcPct val="100000"/>
              </a:lnSpc>
              <a:spcBef>
                <a:spcPts val="0"/>
              </a:spcBef>
              <a:spcAft>
                <a:spcPts val="0"/>
              </a:spcAft>
              <a:buClr>
                <a:srgbClr val="000000"/>
              </a:buClr>
              <a:buSzPts val="2400"/>
              <a:buFont typeface="Arial"/>
              <a:buNone/>
            </a:pPr>
            <a:r>
              <a:rPr b="1" lang="en" sz="3400">
                <a:solidFill>
                  <a:srgbClr val="FFFFFF"/>
                </a:solidFill>
                <a:latin typeface="Open Sans"/>
                <a:ea typeface="Open Sans"/>
                <a:cs typeface="Open Sans"/>
                <a:sym typeface="Open Sans"/>
              </a:rPr>
              <a:t>Emerging LLM Architectures</a:t>
            </a:r>
            <a:endParaRPr b="1" sz="3400">
              <a:solidFill>
                <a:srgbClr val="FFFFFF"/>
              </a:solidFill>
              <a:latin typeface="Open Sans"/>
              <a:ea typeface="Open Sans"/>
              <a:cs typeface="Open Sans"/>
              <a:sym typeface="Open Sans"/>
            </a:endParaRPr>
          </a:p>
          <a:p>
            <a:pPr indent="0" lvl="0" marL="0" marR="0" rtl="0" algn="l">
              <a:lnSpc>
                <a:spcPct val="100000"/>
              </a:lnSpc>
              <a:spcBef>
                <a:spcPts val="0"/>
              </a:spcBef>
              <a:spcAft>
                <a:spcPts val="0"/>
              </a:spcAft>
              <a:buClr>
                <a:srgbClr val="000000"/>
              </a:buClr>
              <a:buSzPts val="2400"/>
              <a:buFont typeface="Arial"/>
              <a:buNone/>
            </a:pPr>
            <a:r>
              <a:t/>
            </a:r>
            <a:endParaRPr sz="2000">
              <a:solidFill>
                <a:srgbClr val="FFFFFF"/>
              </a:solidFill>
              <a:latin typeface="Open Sans"/>
              <a:ea typeface="Open Sans"/>
              <a:cs typeface="Open Sans"/>
              <a:sym typeface="Open Sans"/>
            </a:endParaRPr>
          </a:p>
          <a:p>
            <a:pPr indent="-596900" lvl="0" marL="914400" rtl="0" algn="l">
              <a:lnSpc>
                <a:spcPct val="100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Curation of oss projects</a:t>
            </a:r>
            <a:endParaRPr sz="2200">
              <a:solidFill>
                <a:srgbClr val="FFFFFF"/>
              </a:solidFill>
              <a:latin typeface="Open Sans"/>
              <a:ea typeface="Open Sans"/>
              <a:cs typeface="Open Sans"/>
              <a:sym typeface="Open Sans"/>
            </a:endParaRPr>
          </a:p>
          <a:p>
            <a:pPr indent="-596900" lvl="0" marL="914400" rtl="0" algn="l">
              <a:lnSpc>
                <a:spcPct val="100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Security </a:t>
            </a:r>
            <a:endParaRPr sz="2200">
              <a:solidFill>
                <a:srgbClr val="FFFFFF"/>
              </a:solidFill>
              <a:latin typeface="Open Sans"/>
              <a:ea typeface="Open Sans"/>
              <a:cs typeface="Open Sans"/>
              <a:sym typeface="Open Sans"/>
            </a:endParaRPr>
          </a:p>
          <a:p>
            <a:pPr indent="-596900" lvl="0" marL="914400" rtl="0" algn="l">
              <a:lnSpc>
                <a:spcPct val="100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Privacy</a:t>
            </a:r>
            <a:endParaRPr sz="2200">
              <a:solidFill>
                <a:srgbClr val="FFFFFF"/>
              </a:solidFill>
              <a:latin typeface="Open Sans"/>
              <a:ea typeface="Open Sans"/>
              <a:cs typeface="Open Sans"/>
              <a:sym typeface="Open Sans"/>
            </a:endParaRPr>
          </a:p>
          <a:p>
            <a:pPr indent="-596900" lvl="0" marL="914400" rtl="0" algn="l">
              <a:lnSpc>
                <a:spcPct val="100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Trusted &amp; responsible AI </a:t>
            </a:r>
            <a:endParaRPr sz="2200">
              <a:solidFill>
                <a:srgbClr val="FFFFFF"/>
              </a:solidFill>
              <a:latin typeface="Open Sans"/>
              <a:ea typeface="Open Sans"/>
              <a:cs typeface="Open Sans"/>
              <a:sym typeface="Open Sans"/>
            </a:endParaRPr>
          </a:p>
        </p:txBody>
      </p:sp>
      <p:sp>
        <p:nvSpPr>
          <p:cNvPr id="531" name="Google Shape;531;p58"/>
          <p:cNvSpPr/>
          <p:nvPr/>
        </p:nvSpPr>
        <p:spPr>
          <a:xfrm>
            <a:off x="8827486" y="5308936"/>
            <a:ext cx="5488500" cy="3736800"/>
          </a:xfrm>
          <a:prstGeom prst="rect">
            <a:avLst/>
          </a:prstGeom>
          <a:solidFill>
            <a:srgbClr val="0088FF"/>
          </a:solidFill>
          <a:ln>
            <a:noFill/>
          </a:ln>
        </p:spPr>
        <p:txBody>
          <a:bodyPr anchorCtr="0" anchor="t" bIns="243800" lIns="243800" spcFirstLastPara="1" rIns="243800" wrap="square" tIns="487650">
            <a:noAutofit/>
          </a:bodyPr>
          <a:lstStyle/>
          <a:p>
            <a:pPr indent="0" lvl="0" marL="0" rtl="0" algn="ctr">
              <a:lnSpc>
                <a:spcPct val="100000"/>
              </a:lnSpc>
              <a:spcBef>
                <a:spcPts val="0"/>
              </a:spcBef>
              <a:spcAft>
                <a:spcPts val="0"/>
              </a:spcAft>
              <a:buClr>
                <a:srgbClr val="000000"/>
              </a:buClr>
              <a:buSzPts val="2400"/>
              <a:buFont typeface="Arial"/>
              <a:buNone/>
            </a:pPr>
            <a:r>
              <a:rPr b="1" lang="en" sz="3400">
                <a:solidFill>
                  <a:srgbClr val="FFFFFF"/>
                </a:solidFill>
                <a:latin typeface="Open Sans"/>
                <a:ea typeface="Open Sans"/>
                <a:cs typeface="Open Sans"/>
                <a:sym typeface="Open Sans"/>
              </a:rPr>
              <a:t>Openness Framework</a:t>
            </a:r>
            <a:endParaRPr b="1" sz="3400">
              <a:solidFill>
                <a:srgbClr val="FFFFFF"/>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rgbClr val="FFFFFF"/>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rgbClr val="FFFFFF"/>
                </a:solidFill>
                <a:latin typeface="Open Sans"/>
                <a:ea typeface="Open Sans"/>
                <a:cs typeface="Open Sans"/>
                <a:sym typeface="Open Sans"/>
              </a:rPr>
              <a:t>A </a:t>
            </a:r>
            <a:r>
              <a:rPr lang="en" sz="22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2200">
              <a:solidFill>
                <a:srgbClr val="FFFFFF"/>
              </a:solidFill>
              <a:latin typeface="Open Sans"/>
              <a:ea typeface="Open Sans"/>
              <a:cs typeface="Open Sans"/>
              <a:sym typeface="Open Sans"/>
            </a:endParaRPr>
          </a:p>
        </p:txBody>
      </p:sp>
      <p:sp>
        <p:nvSpPr>
          <p:cNvPr id="532" name="Google Shape;532;p58"/>
          <p:cNvSpPr/>
          <p:nvPr/>
        </p:nvSpPr>
        <p:spPr>
          <a:xfrm>
            <a:off x="6239322" y="1185772"/>
            <a:ext cx="5488500" cy="3792300"/>
          </a:xfrm>
          <a:prstGeom prst="rect">
            <a:avLst/>
          </a:prstGeom>
          <a:solidFill>
            <a:srgbClr val="9900FF"/>
          </a:solidFill>
          <a:ln>
            <a:noFill/>
          </a:ln>
        </p:spPr>
        <p:txBody>
          <a:bodyPr anchorCtr="0" anchor="t" bIns="243800" lIns="243800" spcFirstLastPara="1" rIns="243800" wrap="square" tIns="487650">
            <a:noAutofit/>
          </a:bodyPr>
          <a:lstStyle/>
          <a:p>
            <a:pPr indent="0" lvl="0" marL="0" marR="0" rtl="0" algn="ctr">
              <a:lnSpc>
                <a:spcPct val="100000"/>
              </a:lnSpc>
              <a:spcBef>
                <a:spcPts val="0"/>
              </a:spcBef>
              <a:spcAft>
                <a:spcPts val="0"/>
              </a:spcAft>
              <a:buClr>
                <a:srgbClr val="000000"/>
              </a:buClr>
              <a:buSzPts val="2400"/>
              <a:buFont typeface="Arial"/>
              <a:buNone/>
            </a:pPr>
            <a:r>
              <a:rPr b="1" lang="en" sz="3400">
                <a:solidFill>
                  <a:srgbClr val="FFFFFF"/>
                </a:solidFill>
                <a:latin typeface="Open Sans"/>
                <a:ea typeface="Open Sans"/>
                <a:cs typeface="Open Sans"/>
                <a:sym typeface="Open Sans"/>
              </a:rPr>
              <a:t>Model-Centric</a:t>
            </a:r>
            <a:endParaRPr b="1" sz="3400">
              <a:solidFill>
                <a:srgbClr val="FFFFFF"/>
              </a:solidFill>
              <a:latin typeface="Open Sans"/>
              <a:ea typeface="Open Sans"/>
              <a:cs typeface="Open Sans"/>
              <a:sym typeface="Open Sans"/>
            </a:endParaRPr>
          </a:p>
          <a:p>
            <a:pPr indent="0" lvl="0" marL="914400" rtl="0" algn="l">
              <a:lnSpc>
                <a:spcPct val="130000"/>
              </a:lnSpc>
              <a:spcBef>
                <a:spcPts val="0"/>
              </a:spcBef>
              <a:spcAft>
                <a:spcPts val="0"/>
              </a:spcAft>
              <a:buNone/>
            </a:pPr>
            <a:r>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Hosting models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Collaborating on building foundational models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Hosting Gen AI tools</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Application framework tools </a:t>
            </a:r>
            <a:endParaRPr sz="2200">
              <a:solidFill>
                <a:schemeClr val="lt1"/>
              </a:solidFill>
              <a:latin typeface="Open Sans"/>
              <a:ea typeface="Open Sans"/>
              <a:cs typeface="Open Sans"/>
              <a:sym typeface="Open Sans"/>
            </a:endParaRPr>
          </a:p>
          <a:p>
            <a:pPr indent="0" lvl="0" marL="914400" rtl="0" algn="l">
              <a:lnSpc>
                <a:spcPct val="100000"/>
              </a:lnSpc>
              <a:spcBef>
                <a:spcPts val="2400"/>
              </a:spcBef>
              <a:spcAft>
                <a:spcPts val="400"/>
              </a:spcAft>
              <a:buNone/>
            </a:pPr>
            <a:r>
              <a:t/>
            </a:r>
            <a:endParaRPr sz="2200">
              <a:solidFill>
                <a:schemeClr val="lt1"/>
              </a:solidFill>
              <a:latin typeface="Open Sans"/>
              <a:ea typeface="Open Sans"/>
              <a:cs typeface="Open Sans"/>
              <a:sym typeface="Open Sans"/>
            </a:endParaRPr>
          </a:p>
        </p:txBody>
      </p:sp>
      <p:sp>
        <p:nvSpPr>
          <p:cNvPr id="533" name="Google Shape;533;p58"/>
          <p:cNvSpPr/>
          <p:nvPr/>
        </p:nvSpPr>
        <p:spPr>
          <a:xfrm>
            <a:off x="11936266" y="1185762"/>
            <a:ext cx="5565600" cy="3792300"/>
          </a:xfrm>
          <a:prstGeom prst="rect">
            <a:avLst/>
          </a:prstGeom>
          <a:solidFill>
            <a:srgbClr val="0088FF"/>
          </a:solidFill>
          <a:ln>
            <a:noFill/>
          </a:ln>
        </p:spPr>
        <p:txBody>
          <a:bodyPr anchorCtr="0" anchor="t" bIns="243800" lIns="243800" spcFirstLastPara="1" rIns="243800" wrap="square" tIns="487650">
            <a:noAutofit/>
          </a:bodyPr>
          <a:lstStyle/>
          <a:p>
            <a:pPr indent="0" lvl="0" marL="0" rtl="0" algn="ctr">
              <a:lnSpc>
                <a:spcPct val="100000"/>
              </a:lnSpc>
              <a:spcBef>
                <a:spcPts val="0"/>
              </a:spcBef>
              <a:spcAft>
                <a:spcPts val="0"/>
              </a:spcAft>
              <a:buNone/>
            </a:pPr>
            <a:r>
              <a:rPr b="1" lang="en" sz="3400">
                <a:solidFill>
                  <a:schemeClr val="lt1"/>
                </a:solidFill>
                <a:latin typeface="Open Sans"/>
                <a:ea typeface="Open Sans"/>
                <a:cs typeface="Open Sans"/>
                <a:sym typeface="Open Sans"/>
              </a:rPr>
              <a:t>Data-Centric</a:t>
            </a:r>
            <a:endParaRPr b="1" sz="3400">
              <a:solidFill>
                <a:schemeClr val="lt1"/>
              </a:solidFill>
              <a:latin typeface="Open Sans"/>
              <a:ea typeface="Open Sans"/>
              <a:cs typeface="Open Sans"/>
              <a:sym typeface="Open Sans"/>
            </a:endParaRPr>
          </a:p>
          <a:p>
            <a:pPr indent="-596900" lvl="0" marL="914400" rtl="0" algn="l">
              <a:lnSpc>
                <a:spcPct val="130000"/>
              </a:lnSpc>
              <a:spcBef>
                <a:spcPts val="200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Hosting and curating open source datasets</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Hosting Data supporting tools (db, annotation, labeling, workflow, etc.) </a:t>
            </a:r>
            <a:endParaRPr sz="2200">
              <a:solidFill>
                <a:schemeClr val="lt1"/>
              </a:solidFill>
              <a:latin typeface="Open Sans"/>
              <a:ea typeface="Open Sans"/>
              <a:cs typeface="Open Sans"/>
              <a:sym typeface="Open Sans"/>
            </a:endParaRPr>
          </a:p>
          <a:p>
            <a:pPr indent="0" lvl="0" marL="177800" rtl="0" algn="ctr">
              <a:lnSpc>
                <a:spcPct val="100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534" name="Google Shape;534;p58"/>
          <p:cNvSpPr/>
          <p:nvPr/>
        </p:nvSpPr>
        <p:spPr>
          <a:xfrm>
            <a:off x="2948815" y="5308943"/>
            <a:ext cx="5488500" cy="3792300"/>
          </a:xfrm>
          <a:prstGeom prst="rect">
            <a:avLst/>
          </a:prstGeom>
          <a:solidFill>
            <a:srgbClr val="9900FF"/>
          </a:solidFill>
          <a:ln>
            <a:noFill/>
          </a:ln>
        </p:spPr>
        <p:txBody>
          <a:bodyPr anchorCtr="0" anchor="t" bIns="243800" lIns="243800" spcFirstLastPara="1" rIns="243800" wrap="square" tIns="487650">
            <a:noAutofit/>
          </a:bodyPr>
          <a:lstStyle/>
          <a:p>
            <a:pPr indent="0" lvl="0" marL="0" marR="0" rtl="0" algn="ctr">
              <a:lnSpc>
                <a:spcPct val="100000"/>
              </a:lnSpc>
              <a:spcBef>
                <a:spcPts val="0"/>
              </a:spcBef>
              <a:spcAft>
                <a:spcPts val="0"/>
              </a:spcAft>
              <a:buClr>
                <a:srgbClr val="000000"/>
              </a:buClr>
              <a:buSzPts val="2400"/>
              <a:buFont typeface="Arial"/>
              <a:buNone/>
            </a:pPr>
            <a:r>
              <a:rPr b="1" lang="en" sz="3400">
                <a:solidFill>
                  <a:srgbClr val="FFFFFF"/>
                </a:solidFill>
                <a:latin typeface="Open Sans"/>
                <a:ea typeface="Open Sans"/>
                <a:cs typeface="Open Sans"/>
                <a:sym typeface="Open Sans"/>
              </a:rPr>
              <a:t>Education &amp; Outreach</a:t>
            </a:r>
            <a:endParaRPr b="1" sz="3400">
              <a:solidFill>
                <a:srgbClr val="FFFFFF"/>
              </a:solidFill>
              <a:latin typeface="Open Sans"/>
              <a:ea typeface="Open Sans"/>
              <a:cs typeface="Open Sans"/>
              <a:sym typeface="Open Sans"/>
            </a:endParaRPr>
          </a:p>
          <a:p>
            <a:pPr indent="0" lvl="0" marL="914400" rtl="0" algn="l">
              <a:lnSpc>
                <a:spcPct val="130000"/>
              </a:lnSpc>
              <a:spcBef>
                <a:spcPts val="0"/>
              </a:spcBef>
              <a:spcAft>
                <a:spcPts val="0"/>
              </a:spcAft>
              <a:buNone/>
            </a:pPr>
            <a:r>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Share knowledge and expertise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Provide thought leadership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Training and certification </a:t>
            </a:r>
            <a:endParaRPr sz="2200">
              <a:solidFill>
                <a:schemeClr val="lt1"/>
              </a:solidFill>
              <a:latin typeface="Open Sans"/>
              <a:ea typeface="Open Sans"/>
              <a:cs typeface="Open Sans"/>
              <a:sym typeface="Open Sans"/>
            </a:endParaRPr>
          </a:p>
          <a:p>
            <a:pPr indent="-596900" lvl="0" marL="914400" rtl="0" algn="l">
              <a:lnSpc>
                <a:spcPct val="130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Share best practices</a:t>
            </a:r>
            <a:endParaRPr sz="2200">
              <a:solidFill>
                <a:schemeClr val="lt1"/>
              </a:solidFill>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sp>
        <p:nvSpPr>
          <p:cNvPr id="539" name="Google Shape;539;p5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4200"/>
              <a:t>Don’t believe calls to “pause” or “restrict” open source AI</a:t>
            </a:r>
            <a:endParaRPr sz="4200"/>
          </a:p>
        </p:txBody>
      </p:sp>
      <p:sp>
        <p:nvSpPr>
          <p:cNvPr id="540" name="Google Shape;540;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41" name="Google Shape;541;p59"/>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88950" lvl="0" marL="457200" rtl="0" algn="l">
              <a:spcBef>
                <a:spcPts val="0"/>
              </a:spcBef>
              <a:spcAft>
                <a:spcPts val="0"/>
              </a:spcAft>
              <a:buSzPts val="4100"/>
              <a:buChar char="●"/>
            </a:pPr>
            <a:r>
              <a:rPr lang="en" sz="4100"/>
              <a:t>It didn’t work with cryptography it won’t work here</a:t>
            </a:r>
            <a:endParaRPr sz="4100"/>
          </a:p>
          <a:p>
            <a:pPr indent="-488950" lvl="0" marL="457200" rtl="0" algn="l">
              <a:spcBef>
                <a:spcPts val="0"/>
              </a:spcBef>
              <a:spcAft>
                <a:spcPts val="0"/>
              </a:spcAft>
              <a:buSzPts val="4100"/>
              <a:buChar char="●"/>
            </a:pPr>
            <a:r>
              <a:rPr lang="en" sz="4100"/>
              <a:t>Security through obscurity doesn’t work</a:t>
            </a:r>
            <a:endParaRPr sz="4100"/>
          </a:p>
          <a:p>
            <a:pPr indent="-488950" lvl="0" marL="457200" rtl="0" algn="l">
              <a:spcBef>
                <a:spcPts val="0"/>
              </a:spcBef>
              <a:spcAft>
                <a:spcPts val="0"/>
              </a:spcAft>
              <a:buSzPts val="4100"/>
              <a:buChar char="●"/>
            </a:pPr>
            <a:r>
              <a:rPr lang="en" sz="4100"/>
              <a:t>Regulatory capture of open source is anti-innovation and anti-competitive</a:t>
            </a:r>
            <a:endParaRPr sz="4100"/>
          </a:p>
          <a:p>
            <a:pPr indent="-488950" lvl="0" marL="457200" rtl="0" algn="l">
              <a:spcBef>
                <a:spcPts val="0"/>
              </a:spcBef>
              <a:spcAft>
                <a:spcPts val="0"/>
              </a:spcAft>
              <a:buSzPts val="4100"/>
              <a:buChar char="●"/>
            </a:pPr>
            <a:r>
              <a:rPr lang="en" sz="4100"/>
              <a:t>The market is already addressing AI concerns this with responsible AI market solutions</a:t>
            </a:r>
            <a:endParaRPr sz="4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548" name="Google Shape;548;p60"/>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61"/>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292100" lvl="0" marL="342900" rtl="0" algn="l">
              <a:lnSpc>
                <a:spcPct val="115000"/>
              </a:lnSpc>
              <a:spcBef>
                <a:spcPts val="0"/>
              </a:spcBef>
              <a:spcAft>
                <a:spcPts val="0"/>
              </a:spcAft>
              <a:buClr>
                <a:srgbClr val="000000"/>
              </a:buClr>
              <a:buSzPts val="3000"/>
              <a:buChar char="●"/>
            </a:pPr>
            <a:r>
              <a:rPr lang="en" sz="3000">
                <a:solidFill>
                  <a:srgbClr val="000000"/>
                </a:solidFill>
              </a:rPr>
              <a:t>The TAC serves a coordination role:</a:t>
            </a:r>
            <a:endParaRPr sz="3000">
              <a:solidFill>
                <a:srgbClr val="000000"/>
              </a:solidFill>
            </a:endParaRPr>
          </a:p>
          <a:p>
            <a:pPr indent="-241300" lvl="1" marL="1028700" rtl="0" algn="l">
              <a:lnSpc>
                <a:spcPct val="115000"/>
              </a:lnSpc>
              <a:spcBef>
                <a:spcPts val="0"/>
              </a:spcBef>
              <a:spcAft>
                <a:spcPts val="0"/>
              </a:spcAft>
              <a:buClr>
                <a:srgbClr val="000000"/>
              </a:buClr>
              <a:buSzPts val="2400"/>
              <a:buChar char="●"/>
            </a:pPr>
            <a:r>
              <a:rPr lang="en" sz="2400">
                <a:solidFill>
                  <a:srgbClr val="000000"/>
                </a:solidFill>
              </a:rPr>
              <a:t>Votes on new projects joining LF AI &amp; D</a:t>
            </a:r>
            <a:r>
              <a:rPr lang="en">
                <a:solidFill>
                  <a:srgbClr val="000000"/>
                </a:solidFill>
              </a:rPr>
              <a:t>ata</a:t>
            </a:r>
            <a:r>
              <a:rPr lang="en" sz="2400">
                <a:solidFill>
                  <a:srgbClr val="000000"/>
                </a:solidFill>
              </a:rPr>
              <a:t>, as well as on promoting projects across incubation </a:t>
            </a:r>
            <a:r>
              <a:rPr lang="en">
                <a:solidFill>
                  <a:srgbClr val="000000"/>
                </a:solidFill>
              </a:rPr>
              <a:t>stages</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Facilitates</a:t>
            </a:r>
            <a:r>
              <a:rPr lang="en" sz="2400">
                <a:solidFill>
                  <a:srgbClr val="000000"/>
                </a:solidFill>
              </a:rPr>
              <a:t> communication and fosters collaboration across hosted technical projects</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Communicates needs and requirements of the projects to the Governing Board </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Onboards new projects, assists in progression of existing projects, and reviews projects annually</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Defines and maintains the technical vision for the LF AI &amp; </a:t>
            </a:r>
            <a:r>
              <a:rPr lang="en">
                <a:solidFill>
                  <a:srgbClr val="000000"/>
                </a:solidFill>
              </a:rPr>
              <a:t>D</a:t>
            </a:r>
            <a:r>
              <a:rPr lang="en" sz="2400">
                <a:solidFill>
                  <a:srgbClr val="000000"/>
                </a:solidFill>
              </a:rPr>
              <a:t>ata Foundation</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Creates a conceptual architecture for the projects, aligning projects, promoting, removing or archiving projects</a:t>
            </a:r>
            <a:endParaRPr sz="2400">
              <a:solidFill>
                <a:srgbClr val="000000"/>
              </a:solidFill>
            </a:endParaRPr>
          </a:p>
          <a:p>
            <a:pPr indent="-266700" lvl="1" marL="1028700" rtl="0" algn="l">
              <a:lnSpc>
                <a:spcPct val="115000"/>
              </a:lnSpc>
              <a:spcBef>
                <a:spcPts val="0"/>
              </a:spcBef>
              <a:spcAft>
                <a:spcPts val="0"/>
              </a:spcAft>
              <a:buClr>
                <a:srgbClr val="000000"/>
              </a:buClr>
              <a:buSzPts val="2400"/>
              <a:buChar char="●"/>
            </a:pPr>
            <a:r>
              <a:rPr lang="en" sz="2400">
                <a:solidFill>
                  <a:srgbClr val="000000"/>
                </a:solidFill>
              </a:rPr>
              <a:t>Defines common practices to be implemented across LF AI &amp; Data projects</a:t>
            </a:r>
            <a:endParaRPr sz="2400">
              <a:solidFill>
                <a:srgbClr val="000000"/>
              </a:solidFill>
            </a:endParaRPr>
          </a:p>
          <a:p>
            <a:pPr indent="0" lvl="0" marL="1828800" rtl="0" algn="l">
              <a:lnSpc>
                <a:spcPct val="115000"/>
              </a:lnSpc>
              <a:spcBef>
                <a:spcPts val="0"/>
              </a:spcBef>
              <a:spcAft>
                <a:spcPts val="0"/>
              </a:spcAft>
              <a:buNone/>
            </a:pPr>
            <a:r>
              <a:t/>
            </a:r>
            <a:endParaRPr>
              <a:solidFill>
                <a:srgbClr val="000000"/>
              </a:solidFill>
            </a:endParaRPr>
          </a:p>
          <a:p>
            <a:pPr indent="-292100" lvl="0" marL="342900" rtl="0" algn="l">
              <a:lnSpc>
                <a:spcPct val="115000"/>
              </a:lnSpc>
              <a:spcBef>
                <a:spcPts val="0"/>
              </a:spcBef>
              <a:spcAft>
                <a:spcPts val="0"/>
              </a:spcAft>
              <a:buClr>
                <a:srgbClr val="000000"/>
              </a:buClr>
              <a:buSzPts val="3000"/>
              <a:buChar char="●"/>
            </a:pPr>
            <a:r>
              <a:rPr lang="en" sz="3000">
                <a:solidFill>
                  <a:srgbClr val="000000"/>
                </a:solidFill>
              </a:rPr>
              <a:t>Meetings via conference calls take place every 2 weeks, are recorded and open to the general public</a:t>
            </a:r>
            <a:endParaRPr sz="3000">
              <a:solidFill>
                <a:srgbClr val="000000"/>
              </a:solidFill>
            </a:endParaRPr>
          </a:p>
          <a:p>
            <a:pPr indent="-260350" lvl="1" marL="1028700" rtl="0" algn="l">
              <a:lnSpc>
                <a:spcPct val="115000"/>
              </a:lnSpc>
              <a:spcBef>
                <a:spcPts val="0"/>
              </a:spcBef>
              <a:spcAft>
                <a:spcPts val="0"/>
              </a:spcAft>
              <a:buClr>
                <a:srgbClr val="000000"/>
              </a:buClr>
              <a:buSzPts val="2700"/>
              <a:buChar char="●"/>
            </a:pPr>
            <a:r>
              <a:rPr lang="en" sz="2700"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555" name="Google Shape;555;p6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556" name="Google Shape;556;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563" name="Google Shape;563;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64" name="Google Shape;564;p62"/>
          <p:cNvSpPr/>
          <p:nvPr>
            <p:ph idx="2" type="pic"/>
          </p:nvPr>
        </p:nvSpPr>
        <p:spPr>
          <a:xfrm>
            <a:off x="469707" y="21540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Sandbox				</a:t>
            </a:r>
            <a:endParaRPr b="1" sz="3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Any project that intends to join LF AI &amp; Data Incubation in the future and wishes to lay the foundations for that.</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New projects that are designed to extend one or more LF AI &amp; Data projects with functionality or interoperability libraries. </a:t>
            </a:r>
            <a:endParaRPr sz="2000">
              <a:latin typeface="Open Sans"/>
              <a:ea typeface="Open Sans"/>
              <a:cs typeface="Open Sans"/>
              <a:sym typeface="Open Sans"/>
            </a:endParaRPr>
          </a:p>
          <a:p>
            <a:pPr indent="-476250" lvl="0" marL="685800" rtl="0" algn="l">
              <a:spcBef>
                <a:spcPts val="1000"/>
              </a:spcBef>
              <a:spcAft>
                <a:spcPts val="0"/>
              </a:spcAft>
              <a:buSzPts val="2100"/>
              <a:buFont typeface="Open Sans"/>
              <a:buChar char="●"/>
            </a:pPr>
            <a:r>
              <a:rPr lang="en" sz="20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2100">
              <a:latin typeface="Open Sans"/>
              <a:ea typeface="Open Sans"/>
              <a:cs typeface="Open Sans"/>
              <a:sym typeface="Open Sans"/>
            </a:endParaRPr>
          </a:p>
        </p:txBody>
      </p:sp>
      <p:sp>
        <p:nvSpPr>
          <p:cNvPr id="565" name="Google Shape;565;p62"/>
          <p:cNvSpPr/>
          <p:nvPr>
            <p:ph idx="3" type="pic"/>
          </p:nvPr>
        </p:nvSpPr>
        <p:spPr>
          <a:xfrm>
            <a:off x="5798919" y="21540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Incubation</a:t>
            </a:r>
            <a:endParaRPr b="1" sz="30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Sandbox requirements plus:</a:t>
            </a:r>
            <a:endParaRPr sz="21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2+ organizations actively contributing to the project.</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a defined Technical Steering Committee (TSC) with a chairperson identified, with open and transparent communication.</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a sponsor who is an existing LF AI &amp; Data member.</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at least 300 stars on GitHub.</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achieved and maintained a Core Infrastructure Initiative ​Best Practices Silver Badge​.</a:t>
            </a:r>
            <a:endParaRPr sz="2000">
              <a:latin typeface="Open Sans"/>
              <a:ea typeface="Open Sans"/>
              <a:cs typeface="Open Sans"/>
              <a:sym typeface="Open Sans"/>
            </a:endParaRPr>
          </a:p>
          <a:p>
            <a:pPr indent="-469900" lvl="0" marL="685800" rtl="0" algn="l">
              <a:spcBef>
                <a:spcPts val="1000"/>
              </a:spcBef>
              <a:spcAft>
                <a:spcPts val="0"/>
              </a:spcAft>
              <a:buSzPts val="2000"/>
              <a:buFont typeface="Open Sans"/>
              <a:buChar char="●"/>
            </a:pPr>
            <a:r>
              <a:rPr lang="en" sz="2000">
                <a:latin typeface="Open Sans"/>
                <a:ea typeface="Open Sans"/>
                <a:cs typeface="Open Sans"/>
                <a:sym typeface="Open Sans"/>
              </a:rPr>
              <a:t>Have the affirmative vote of the TAC. </a:t>
            </a:r>
            <a:endParaRPr sz="2000">
              <a:latin typeface="Open Sans"/>
              <a:ea typeface="Open Sans"/>
              <a:cs typeface="Open Sans"/>
              <a:sym typeface="Open Sans"/>
            </a:endParaRPr>
          </a:p>
        </p:txBody>
      </p:sp>
      <p:sp>
        <p:nvSpPr>
          <p:cNvPr id="566" name="Google Shape;566;p62"/>
          <p:cNvSpPr/>
          <p:nvPr>
            <p:ph idx="4" type="pic"/>
          </p:nvPr>
        </p:nvSpPr>
        <p:spPr>
          <a:xfrm>
            <a:off x="11323650" y="2154075"/>
            <a:ext cx="6231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Graduate</a:t>
            </a:r>
            <a:endParaRPr b="1" sz="30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Incubation requirements plus:</a:t>
            </a:r>
            <a:endParaRPr sz="21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a healthy number of code contributions coming from at least five organizations.</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reached a minimum of 1000 stars on GH.</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achieved and maintained a Core Infrastructure Initiative ​Best Practices Gold Badge​.</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demonstrated a substantial ongoing flow of commits and merged contributions for the past 12 months.</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Receive the affirmative vote of two-thirds of the TAC and the affirmative vote of the Governing Board.</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completed at least one collaboration with another LF AI &amp; Data hosted project</a:t>
            </a:r>
            <a:endParaRPr sz="2000">
              <a:latin typeface="Open Sans"/>
              <a:ea typeface="Open Sans"/>
              <a:cs typeface="Open Sans"/>
              <a:sym typeface="Open Sans"/>
            </a:endParaRPr>
          </a:p>
          <a:p>
            <a:pPr indent="-469900" lvl="0" marL="685800" rtl="0" algn="l">
              <a:spcBef>
                <a:spcPts val="1000"/>
              </a:spcBef>
              <a:spcAft>
                <a:spcPts val="0"/>
              </a:spcAft>
              <a:buClr>
                <a:schemeClr val="dk1"/>
              </a:buClr>
              <a:buSzPts val="2000"/>
              <a:buFont typeface="Open Sans"/>
              <a:buChar char="●"/>
            </a:pPr>
            <a:r>
              <a:rPr lang="en" sz="2000">
                <a:latin typeface="Open Sans"/>
                <a:ea typeface="Open Sans"/>
                <a:cs typeface="Open Sans"/>
                <a:sym typeface="Open Sans"/>
              </a:rPr>
              <a:t>Have a technical lead appointed for representation of the project on the LF AI &amp; Data TAC</a:t>
            </a:r>
            <a:endParaRPr b="1" sz="2900">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1" name="Shape 571"/>
        <p:cNvGrpSpPr/>
        <p:nvPr/>
      </p:nvGrpSpPr>
      <p:grpSpPr>
        <a:xfrm>
          <a:off x="0" y="0"/>
          <a:ext cx="0" cy="0"/>
          <a:chOff x="0" y="0"/>
          <a:chExt cx="0" cy="0"/>
        </a:xfrm>
      </p:grpSpPr>
      <p:sp>
        <p:nvSpPr>
          <p:cNvPr id="572" name="Google Shape;572;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573" name="Google Shape;573;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74" name="Google Shape;574;p63"/>
          <p:cNvSpPr/>
          <p:nvPr>
            <p:ph idx="2" type="pic"/>
          </p:nvPr>
        </p:nvSpPr>
        <p:spPr>
          <a:xfrm>
            <a:off x="469707" y="21540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Open Sans"/>
                <a:ea typeface="Open Sans"/>
                <a:cs typeface="Open Sans"/>
                <a:sym typeface="Open Sans"/>
              </a:rPr>
              <a:t>Sandbox				</a:t>
            </a:r>
            <a:endParaRPr b="1" sz="3000">
              <a:latin typeface="Open Sans"/>
              <a:ea typeface="Open Sans"/>
              <a:cs typeface="Open Sans"/>
              <a:sym typeface="Open Sans"/>
            </a:endParaRPr>
          </a:p>
          <a:p>
            <a:pPr indent="-469900" lvl="0" marL="685800" rtl="0" algn="l">
              <a:lnSpc>
                <a:spcPct val="115000"/>
              </a:lnSpc>
              <a:spcBef>
                <a:spcPts val="0"/>
              </a:spcBef>
              <a:spcAft>
                <a:spcPts val="0"/>
              </a:spcAft>
              <a:buClr>
                <a:schemeClr val="dk1"/>
              </a:buClr>
              <a:buSzPts val="2000"/>
              <a:buChar char="●"/>
            </a:pPr>
            <a:r>
              <a:rPr lang="en" sz="2000">
                <a:solidFill>
                  <a:schemeClr val="dk1"/>
                </a:solidFill>
              </a:rPr>
              <a:t>Fit the scope and mission of LF AI &amp; Data</a:t>
            </a:r>
            <a:endParaRPr sz="2000">
              <a:solidFill>
                <a:schemeClr val="dk1"/>
              </a:solidFill>
            </a:endParaRPr>
          </a:p>
          <a:p>
            <a:pPr indent="-469900" lvl="0" marL="685800" rtl="0" algn="l">
              <a:lnSpc>
                <a:spcPct val="115000"/>
              </a:lnSpc>
              <a:spcBef>
                <a:spcPts val="0"/>
              </a:spcBef>
              <a:spcAft>
                <a:spcPts val="0"/>
              </a:spcAft>
              <a:buClr>
                <a:schemeClr val="dk1"/>
              </a:buClr>
              <a:buSzPts val="2000"/>
              <a:buChar char="●"/>
            </a:pPr>
            <a:r>
              <a:rPr lang="en" sz="2000">
                <a:solidFill>
                  <a:schemeClr val="dk1"/>
                </a:solidFill>
              </a:rPr>
              <a:t>Have an OSI-approved license.</a:t>
            </a:r>
            <a:endParaRPr sz="2000">
              <a:solidFill>
                <a:schemeClr val="dk1"/>
              </a:solidFill>
            </a:endParaRPr>
          </a:p>
          <a:p>
            <a:pPr indent="-469900" lvl="0" marL="685800" rtl="0" algn="l">
              <a:lnSpc>
                <a:spcPct val="115000"/>
              </a:lnSpc>
              <a:spcBef>
                <a:spcPts val="0"/>
              </a:spcBef>
              <a:spcAft>
                <a:spcPts val="0"/>
              </a:spcAft>
              <a:buClr>
                <a:schemeClr val="dk1"/>
              </a:buClr>
              <a:buSzPts val="2000"/>
              <a:buChar char="●"/>
            </a:pPr>
            <a:r>
              <a:rPr lang="en" sz="2000">
                <a:solidFill>
                  <a:schemeClr val="dk1"/>
                </a:solidFill>
              </a:rPr>
              <a:t>Have a sponsor who is an existing LF AI &amp; Data member. Alternatively, a new organization would join LF AI &amp; Data and sponsor the project’s incubation application.</a:t>
            </a:r>
            <a:endParaRPr sz="2000">
              <a:solidFill>
                <a:schemeClr val="dk1"/>
              </a:solidFill>
            </a:endParaRPr>
          </a:p>
          <a:p>
            <a:pPr indent="-469900" lvl="0" marL="685800" rtl="0" algn="l">
              <a:lnSpc>
                <a:spcPct val="115000"/>
              </a:lnSpc>
              <a:spcBef>
                <a:spcPts val="0"/>
              </a:spcBef>
              <a:spcAft>
                <a:spcPts val="0"/>
              </a:spcAft>
              <a:buClr>
                <a:schemeClr val="dk1"/>
              </a:buClr>
              <a:buSzPts val="2000"/>
              <a:buChar char="●"/>
            </a:pPr>
            <a:r>
              <a:rPr lang="en" sz="2000">
                <a:solidFill>
                  <a:schemeClr val="dk1"/>
                </a:solidFill>
              </a:rPr>
              <a:t>Have an open and documented technical governance.  The LF team can help set this up.</a:t>
            </a:r>
            <a:endParaRPr sz="2000">
              <a:solidFill>
                <a:schemeClr val="dk1"/>
              </a:solidFill>
            </a:endParaRPr>
          </a:p>
          <a:p>
            <a:pPr indent="-469900" lvl="0" marL="685800" rtl="0" algn="l">
              <a:lnSpc>
                <a:spcPct val="115000"/>
              </a:lnSpc>
              <a:spcBef>
                <a:spcPts val="0"/>
              </a:spcBef>
              <a:spcAft>
                <a:spcPts val="0"/>
              </a:spcAft>
              <a:buClr>
                <a:schemeClr val="dk1"/>
              </a:buClr>
              <a:buSzPts val="2000"/>
              <a:buChar char="●"/>
            </a:pPr>
            <a:r>
              <a:rPr lang="en" sz="2000">
                <a:solidFill>
                  <a:schemeClr val="dk1"/>
                </a:solidFill>
              </a:rPr>
              <a:t>The project's founders adopt an open governance model documented in a Technical Charter for the project, and execute the Project Contribution Agreement transferring the project’s assets to the LF.</a:t>
            </a:r>
            <a:endParaRPr sz="2900">
              <a:latin typeface="Open Sans"/>
              <a:ea typeface="Open Sans"/>
              <a:cs typeface="Open Sans"/>
              <a:sym typeface="Open Sans"/>
            </a:endParaRPr>
          </a:p>
        </p:txBody>
      </p:sp>
      <p:sp>
        <p:nvSpPr>
          <p:cNvPr id="575" name="Google Shape;575;p63"/>
          <p:cNvSpPr/>
          <p:nvPr>
            <p:ph idx="3" type="pic"/>
          </p:nvPr>
        </p:nvSpPr>
        <p:spPr>
          <a:xfrm>
            <a:off x="5798919" y="21540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Open Sans"/>
                <a:ea typeface="Open Sans"/>
                <a:cs typeface="Open Sans"/>
                <a:sym typeface="Open Sans"/>
              </a:rPr>
              <a:t>Incubation</a:t>
            </a:r>
            <a:endParaRPr sz="11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at least three organizations actively contributing to the project. </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a defined Technical Steering Committee (TSC) with a chairperson identified, with open and transparent communication.</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reached a minimum of 500 stars on GitHub.</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achieved and maintained an </a:t>
            </a:r>
            <a:r>
              <a:rPr lang="en" sz="2000" u="sng">
                <a:solidFill>
                  <a:srgbClr val="1155CC"/>
                </a:solidFill>
                <a:hlinkClick r:id="rId3">
                  <a:extLst>
                    <a:ext uri="{A12FA001-AC4F-418D-AE19-62706E023703}">
                      <ahyp:hlinkClr val="tx"/>
                    </a:ext>
                  </a:extLst>
                </a:hlinkClick>
              </a:rPr>
              <a:t>OpenSSF Best Practices Badge Program</a:t>
            </a:r>
            <a:r>
              <a:rPr lang="en" sz="2000">
                <a:solidFill>
                  <a:schemeClr val="dk1"/>
                </a:solidFill>
              </a:rPr>
              <a:t> (Silver).</a:t>
            </a:r>
            <a:endParaRPr sz="3000">
              <a:latin typeface="Open Sans"/>
              <a:ea typeface="Open Sans"/>
              <a:cs typeface="Open Sans"/>
              <a:sym typeface="Open Sans"/>
            </a:endParaRPr>
          </a:p>
        </p:txBody>
      </p:sp>
      <p:sp>
        <p:nvSpPr>
          <p:cNvPr id="576" name="Google Shape;576;p63"/>
          <p:cNvSpPr/>
          <p:nvPr>
            <p:ph idx="4" type="pic"/>
          </p:nvPr>
        </p:nvSpPr>
        <p:spPr>
          <a:xfrm>
            <a:off x="11323650" y="2154075"/>
            <a:ext cx="6231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3000">
                <a:latin typeface="Open Sans"/>
                <a:ea typeface="Open Sans"/>
                <a:cs typeface="Open Sans"/>
                <a:sym typeface="Open Sans"/>
              </a:rPr>
              <a:t>Graduate</a:t>
            </a:r>
            <a:endParaRPr b="1" sz="3000">
              <a:latin typeface="Open Sans"/>
              <a:ea typeface="Open Sans"/>
              <a:cs typeface="Open Sans"/>
              <a:sym typeface="Open Sans"/>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a healthy number of code contributions from at least five organizations.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reached a minimum of 1000 stars on GitHub.</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achieved and maintained an </a:t>
            </a:r>
            <a:r>
              <a:rPr lang="en" sz="2000" u="sng">
                <a:solidFill>
                  <a:srgbClr val="1155CC"/>
                </a:solidFill>
                <a:hlinkClick r:id="rId4">
                  <a:extLst>
                    <a:ext uri="{A12FA001-AC4F-418D-AE19-62706E023703}">
                      <ahyp:hlinkClr val="tx"/>
                    </a:ext>
                  </a:extLst>
                </a:hlinkClick>
              </a:rPr>
              <a:t>OpenSSF Best Practices Badge Program</a:t>
            </a:r>
            <a:r>
              <a:rPr lang="en" sz="2000">
                <a:solidFill>
                  <a:schemeClr val="dk1"/>
                </a:solidFill>
              </a:rPr>
              <a:t> (Gold).</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demonstrated a substantial ongoing flow of commits and merged contributions for the past 12 months*.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 sz="2000">
                <a:solidFill>
                  <a:schemeClr val="dk1"/>
                </a:solidFill>
              </a:rPr>
              <a:t>Have completed at least one collaboration with another LF AI &amp; Data hosted project</a:t>
            </a:r>
            <a:endParaRPr sz="200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1" name="Shape 581"/>
        <p:cNvGrpSpPr/>
        <p:nvPr/>
      </p:nvGrpSpPr>
      <p:grpSpPr>
        <a:xfrm>
          <a:off x="0" y="0"/>
          <a:ext cx="0" cy="0"/>
          <a:chOff x="0" y="0"/>
          <a:chExt cx="0" cy="0"/>
        </a:xfrm>
      </p:grpSpPr>
      <p:sp>
        <p:nvSpPr>
          <p:cNvPr id="582" name="Google Shape;582;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583" name="Google Shape;583;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84" name="Google Shape;584;p64"/>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419100" lvl="0" marL="457200" rtl="0" algn="l">
              <a:lnSpc>
                <a:spcPct val="115000"/>
              </a:lnSpc>
              <a:spcBef>
                <a:spcPts val="1500"/>
              </a:spcBef>
              <a:spcAft>
                <a:spcPts val="0"/>
              </a:spcAft>
              <a:buClr>
                <a:srgbClr val="000000"/>
              </a:buClr>
              <a:buSzPts val="3000"/>
              <a:buChar char="●"/>
            </a:pPr>
            <a:r>
              <a:rPr lang="en" sz="3000">
                <a:solidFill>
                  <a:srgbClr val="000000"/>
                </a:solidFill>
              </a:rPr>
              <a:t>The TAC will undertake an annual review of all projects </a:t>
            </a:r>
            <a:endParaRPr sz="3000">
              <a:solidFill>
                <a:srgbClr val="000000"/>
              </a:solidFill>
              <a:highlight>
                <a:srgbClr val="FFFFFF"/>
              </a:highlight>
            </a:endParaRPr>
          </a:p>
          <a:p>
            <a:pPr indent="-419100" lvl="0" marL="457200" rtl="0" algn="l">
              <a:lnSpc>
                <a:spcPct val="115000"/>
              </a:lnSpc>
              <a:spcBef>
                <a:spcPts val="1000"/>
              </a:spcBef>
              <a:spcAft>
                <a:spcPts val="0"/>
              </a:spcAft>
              <a:buClr>
                <a:srgbClr val="000000"/>
              </a:buClr>
              <a:buSzPts val="3000"/>
              <a:buChar char="●"/>
            </a:pPr>
            <a:r>
              <a:rPr lang="en" sz="3000">
                <a:solidFill>
                  <a:srgbClr val="000000"/>
                </a:solidFill>
                <a:highlight>
                  <a:srgbClr val="FFFFFF"/>
                </a:highlight>
              </a:rPr>
              <a:t>Projects in the Sandbox Stage are generally expected to move to Incubation within 12 months from joining the Foundation following an evaluation by the TAC committee</a:t>
            </a:r>
            <a:endParaRPr sz="3000">
              <a:solidFill>
                <a:srgbClr val="000000"/>
              </a:solidFill>
            </a:endParaRPr>
          </a:p>
          <a:p>
            <a:pPr indent="-419100" lvl="0" marL="457200" rtl="0" algn="l">
              <a:lnSpc>
                <a:spcPct val="115000"/>
              </a:lnSpc>
              <a:spcBef>
                <a:spcPts val="1000"/>
              </a:spcBef>
              <a:spcAft>
                <a:spcPts val="0"/>
              </a:spcAft>
              <a:buClr>
                <a:schemeClr val="dk1"/>
              </a:buClr>
              <a:buSzPts val="3000"/>
              <a:buChar char="●"/>
            </a:pPr>
            <a:r>
              <a:rPr lang="en" sz="3000">
                <a:highlight>
                  <a:schemeClr val="lt1"/>
                </a:highlight>
              </a:rPr>
              <a:t>Projects in the Incubation Stage are generally expected to move to Graduation within 12-18 months from joining the Foundation following an evaluation by the TAC committee</a:t>
            </a:r>
            <a:endParaRPr sz="3000">
              <a:solidFill>
                <a:srgbClr val="000000"/>
              </a:solidFill>
            </a:endParaRPr>
          </a:p>
          <a:p>
            <a:pPr indent="0" lvl="0" marL="0" rtl="0" algn="l">
              <a:lnSpc>
                <a:spcPct val="115000"/>
              </a:lnSpc>
              <a:spcBef>
                <a:spcPts val="1500"/>
              </a:spcBef>
              <a:spcAft>
                <a:spcPts val="0"/>
              </a:spcAft>
              <a:buNone/>
            </a:pPr>
            <a:r>
              <a:t/>
            </a:r>
            <a:endParaRPr sz="3000">
              <a:solidFill>
                <a:srgbClr val="000000"/>
              </a:solidFill>
            </a:endParaRPr>
          </a:p>
          <a:p>
            <a:pPr indent="0" lvl="0" marL="0" rtl="0" algn="l">
              <a:lnSpc>
                <a:spcPct val="115000"/>
              </a:lnSpc>
              <a:spcBef>
                <a:spcPts val="1500"/>
              </a:spcBef>
              <a:spcAft>
                <a:spcPts val="0"/>
              </a:spcAft>
              <a:buNone/>
            </a:pPr>
            <a:r>
              <a:rPr lang="en" sz="3000">
                <a:solidFill>
                  <a:srgbClr val="000000"/>
                </a:solidFill>
              </a:rPr>
              <a:t>Projects can be provided with an extension of time in their stage (up to the discretion of the TAC)</a:t>
            </a:r>
            <a:endParaRPr sz="3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sp>
        <p:nvSpPr>
          <p:cNvPr id="590" name="Google Shape;590;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591" name="Google Shape;591;p65"/>
          <p:cNvSpPr/>
          <p:nvPr/>
        </p:nvSpPr>
        <p:spPr>
          <a:xfrm>
            <a:off x="8267025" y="4150463"/>
            <a:ext cx="3242700" cy="779400"/>
          </a:xfrm>
          <a:prstGeom prst="rect">
            <a:avLst/>
          </a:prstGeom>
          <a:solidFill>
            <a:srgbClr val="351C75"/>
          </a:solidFill>
          <a:ln cap="flat" cmpd="sng" w="9525">
            <a:solidFill>
              <a:schemeClr val="dk2"/>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Incubating</a:t>
            </a:r>
            <a:endParaRPr b="1" sz="3600">
              <a:solidFill>
                <a:srgbClr val="FFFFFF"/>
              </a:solidFill>
              <a:latin typeface="Open Sans"/>
              <a:ea typeface="Open Sans"/>
              <a:cs typeface="Open Sans"/>
              <a:sym typeface="Open Sans"/>
            </a:endParaRPr>
          </a:p>
        </p:txBody>
      </p:sp>
      <p:cxnSp>
        <p:nvCxnSpPr>
          <p:cNvPr id="592" name="Google Shape;592;p65"/>
          <p:cNvCxnSpPr>
            <a:endCxn id="591" idx="1"/>
          </p:cNvCxnSpPr>
          <p:nvPr/>
        </p:nvCxnSpPr>
        <p:spPr>
          <a:xfrm flipH="1" rot="10800000">
            <a:off x="5471025" y="4540163"/>
            <a:ext cx="2796000" cy="3900"/>
          </a:xfrm>
          <a:prstGeom prst="straightConnector1">
            <a:avLst/>
          </a:prstGeom>
          <a:noFill/>
          <a:ln cap="flat" cmpd="sng" w="9525">
            <a:solidFill>
              <a:schemeClr val="dk2"/>
            </a:solidFill>
            <a:prstDash val="solid"/>
            <a:round/>
            <a:headEnd len="med" w="med" type="none"/>
            <a:tailEnd len="med" w="med" type="triangle"/>
          </a:ln>
        </p:spPr>
      </p:cxnSp>
      <p:sp>
        <p:nvSpPr>
          <p:cNvPr id="593" name="Google Shape;593;p65"/>
          <p:cNvSpPr txBox="1"/>
          <p:nvPr/>
        </p:nvSpPr>
        <p:spPr>
          <a:xfrm>
            <a:off x="6640450" y="2014288"/>
            <a:ext cx="2469600" cy="10503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None/>
            </a:pPr>
            <a:r>
              <a:rPr lang="en" sz="2100">
                <a:latin typeface="Open Sans"/>
                <a:ea typeface="Open Sans"/>
                <a:cs typeface="Open Sans"/>
                <a:sym typeface="Open Sans"/>
              </a:rPr>
              <a:t>TAC Sponsor</a:t>
            </a:r>
            <a:endParaRPr sz="21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TAC Majority vote</a:t>
            </a:r>
            <a:endParaRPr sz="2100">
              <a:latin typeface="Open Sans"/>
              <a:ea typeface="Open Sans"/>
              <a:cs typeface="Open Sans"/>
              <a:sym typeface="Open Sans"/>
            </a:endParaRPr>
          </a:p>
        </p:txBody>
      </p:sp>
      <p:sp>
        <p:nvSpPr>
          <p:cNvPr id="594" name="Google Shape;594;p65"/>
          <p:cNvSpPr/>
          <p:nvPr/>
        </p:nvSpPr>
        <p:spPr>
          <a:xfrm>
            <a:off x="14305575" y="4150463"/>
            <a:ext cx="3242700" cy="779400"/>
          </a:xfrm>
          <a:prstGeom prst="rect">
            <a:avLst/>
          </a:prstGeom>
          <a:solidFill>
            <a:srgbClr val="38761D"/>
          </a:solidFill>
          <a:ln cap="flat" cmpd="sng" w="9525">
            <a:solidFill>
              <a:schemeClr val="dk2"/>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Graduated</a:t>
            </a:r>
            <a:endParaRPr b="1" sz="3600">
              <a:solidFill>
                <a:srgbClr val="FFFFFF"/>
              </a:solidFill>
              <a:latin typeface="Open Sans"/>
              <a:ea typeface="Open Sans"/>
              <a:cs typeface="Open Sans"/>
              <a:sym typeface="Open Sans"/>
            </a:endParaRPr>
          </a:p>
        </p:txBody>
      </p:sp>
      <p:cxnSp>
        <p:nvCxnSpPr>
          <p:cNvPr id="595" name="Google Shape;595;p65"/>
          <p:cNvCxnSpPr>
            <a:endCxn id="594" idx="1"/>
          </p:cNvCxnSpPr>
          <p:nvPr/>
        </p:nvCxnSpPr>
        <p:spPr>
          <a:xfrm flipH="1" rot="10800000">
            <a:off x="11509575" y="4540163"/>
            <a:ext cx="2796000" cy="3900"/>
          </a:xfrm>
          <a:prstGeom prst="straightConnector1">
            <a:avLst/>
          </a:prstGeom>
          <a:noFill/>
          <a:ln cap="flat" cmpd="sng" w="9525">
            <a:solidFill>
              <a:schemeClr val="dk2"/>
            </a:solidFill>
            <a:prstDash val="solid"/>
            <a:round/>
            <a:headEnd len="med" w="med" type="none"/>
            <a:tailEnd len="med" w="med" type="triangle"/>
          </a:ln>
        </p:spPr>
      </p:cxnSp>
      <p:sp>
        <p:nvSpPr>
          <p:cNvPr id="596" name="Google Shape;596;p65"/>
          <p:cNvSpPr txBox="1"/>
          <p:nvPr/>
        </p:nvSpPr>
        <p:spPr>
          <a:xfrm>
            <a:off x="11672850" y="3493913"/>
            <a:ext cx="2469600" cy="10503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None/>
            </a:pPr>
            <a:r>
              <a:rPr lang="en" sz="2100">
                <a:latin typeface="Open Sans"/>
                <a:ea typeface="Open Sans"/>
                <a:cs typeface="Open Sans"/>
                <a:sym typeface="Open Sans"/>
              </a:rPr>
              <a:t>TAC 2/3 vote</a:t>
            </a:r>
            <a:endParaRPr sz="21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GB Majority vote</a:t>
            </a:r>
            <a:endParaRPr sz="2100">
              <a:latin typeface="Open Sans"/>
              <a:ea typeface="Open Sans"/>
              <a:cs typeface="Open Sans"/>
              <a:sym typeface="Open Sans"/>
            </a:endParaRPr>
          </a:p>
        </p:txBody>
      </p:sp>
      <p:cxnSp>
        <p:nvCxnSpPr>
          <p:cNvPr id="597" name="Google Shape;597;p65"/>
          <p:cNvCxnSpPr>
            <a:stCxn id="591" idx="2"/>
            <a:endCxn id="598" idx="0"/>
          </p:cNvCxnSpPr>
          <p:nvPr/>
        </p:nvCxnSpPr>
        <p:spPr>
          <a:xfrm>
            <a:off x="9888375" y="4929863"/>
            <a:ext cx="3019200" cy="2190000"/>
          </a:xfrm>
          <a:prstGeom prst="straightConnector1">
            <a:avLst/>
          </a:prstGeom>
          <a:noFill/>
          <a:ln cap="flat" cmpd="sng" w="9525">
            <a:solidFill>
              <a:schemeClr val="dk2"/>
            </a:solidFill>
            <a:prstDash val="solid"/>
            <a:round/>
            <a:headEnd len="med" w="med" type="none"/>
            <a:tailEnd len="med" w="med" type="triangle"/>
          </a:ln>
        </p:spPr>
      </p:cxnSp>
      <p:sp>
        <p:nvSpPr>
          <p:cNvPr id="599" name="Google Shape;599;p65"/>
          <p:cNvSpPr txBox="1"/>
          <p:nvPr/>
        </p:nvSpPr>
        <p:spPr>
          <a:xfrm>
            <a:off x="11672850" y="5553675"/>
            <a:ext cx="2469600" cy="1050300"/>
          </a:xfrm>
          <a:prstGeom prst="rect">
            <a:avLst/>
          </a:prstGeom>
          <a:no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lang="en" sz="2100">
                <a:latin typeface="Open Sans"/>
                <a:ea typeface="Open Sans"/>
                <a:cs typeface="Open Sans"/>
                <a:sym typeface="Open Sans"/>
              </a:rPr>
              <a:t>TAC 2/3 vote</a:t>
            </a:r>
            <a:endParaRPr sz="2100">
              <a:latin typeface="Open Sans"/>
              <a:ea typeface="Open Sans"/>
              <a:cs typeface="Open Sans"/>
              <a:sym typeface="Open Sans"/>
            </a:endParaRPr>
          </a:p>
          <a:p>
            <a:pPr indent="0" lvl="0" marL="0" rtl="0" algn="ctr">
              <a:spcBef>
                <a:spcPts val="0"/>
              </a:spcBef>
              <a:spcAft>
                <a:spcPts val="0"/>
              </a:spcAft>
              <a:buNone/>
            </a:pPr>
            <a:r>
              <a:rPr lang="en" sz="2100">
                <a:latin typeface="Open Sans"/>
                <a:ea typeface="Open Sans"/>
                <a:cs typeface="Open Sans"/>
                <a:sym typeface="Open Sans"/>
              </a:rPr>
              <a:t>GB 2/3 vote</a:t>
            </a:r>
            <a:endParaRPr sz="2100">
              <a:latin typeface="Open Sans"/>
              <a:ea typeface="Open Sans"/>
              <a:cs typeface="Open Sans"/>
              <a:sym typeface="Open Sans"/>
            </a:endParaRPr>
          </a:p>
        </p:txBody>
      </p:sp>
      <p:sp>
        <p:nvSpPr>
          <p:cNvPr id="598" name="Google Shape;598;p65"/>
          <p:cNvSpPr/>
          <p:nvPr/>
        </p:nvSpPr>
        <p:spPr>
          <a:xfrm>
            <a:off x="11286300" y="7119900"/>
            <a:ext cx="3242700" cy="779400"/>
          </a:xfrm>
          <a:prstGeom prst="rect">
            <a:avLst/>
          </a:prstGeom>
          <a:solidFill>
            <a:srgbClr val="FF9900"/>
          </a:solidFill>
          <a:ln cap="flat" cmpd="sng" w="9525">
            <a:solidFill>
              <a:schemeClr val="dk2"/>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Emeritus</a:t>
            </a:r>
            <a:endParaRPr b="1" sz="3600">
              <a:solidFill>
                <a:srgbClr val="FFFFFF"/>
              </a:solidFill>
              <a:latin typeface="Open Sans"/>
              <a:ea typeface="Open Sans"/>
              <a:cs typeface="Open Sans"/>
              <a:sym typeface="Open Sans"/>
            </a:endParaRPr>
          </a:p>
        </p:txBody>
      </p:sp>
      <p:cxnSp>
        <p:nvCxnSpPr>
          <p:cNvPr id="600" name="Google Shape;600;p65"/>
          <p:cNvCxnSpPr>
            <a:stCxn id="594" idx="2"/>
            <a:endCxn id="598" idx="0"/>
          </p:cNvCxnSpPr>
          <p:nvPr/>
        </p:nvCxnSpPr>
        <p:spPr>
          <a:xfrm flipH="1">
            <a:off x="12907725" y="4929863"/>
            <a:ext cx="3019200" cy="2190000"/>
          </a:xfrm>
          <a:prstGeom prst="straightConnector1">
            <a:avLst/>
          </a:prstGeom>
          <a:noFill/>
          <a:ln cap="flat" cmpd="sng" w="9525">
            <a:solidFill>
              <a:schemeClr val="dk2"/>
            </a:solidFill>
            <a:prstDash val="solid"/>
            <a:round/>
            <a:headEnd len="med" w="med" type="none"/>
            <a:tailEnd len="med" w="med" type="triangle"/>
          </a:ln>
        </p:spPr>
      </p:cxnSp>
      <p:sp>
        <p:nvSpPr>
          <p:cNvPr id="601" name="Google Shape;601;p6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602" name="Google Shape;602;p65"/>
          <p:cNvSpPr txBox="1"/>
          <p:nvPr/>
        </p:nvSpPr>
        <p:spPr>
          <a:xfrm>
            <a:off x="556275" y="6451575"/>
            <a:ext cx="8696400" cy="25614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1500"/>
              </a:spcBef>
              <a:spcAft>
                <a:spcPts val="0"/>
              </a:spcAft>
              <a:buNone/>
            </a:pPr>
            <a:r>
              <a:rPr lang="en" sz="3000">
                <a:latin typeface="Open Sans"/>
                <a:ea typeface="Open Sans"/>
                <a:cs typeface="Open Sans"/>
                <a:sym typeface="Open Sans"/>
              </a:rPr>
              <a:t>Any project may be moved to Emeritus stage provided that the transition has secured: </a:t>
            </a:r>
            <a:endParaRPr sz="3000">
              <a:latin typeface="Open Sans"/>
              <a:ea typeface="Open Sans"/>
              <a:cs typeface="Open Sans"/>
              <a:sym typeface="Open Sans"/>
            </a:endParaRPr>
          </a:p>
          <a:p>
            <a:pPr indent="-514350" lvl="0" marL="685800" rtl="0" algn="l">
              <a:lnSpc>
                <a:spcPct val="115000"/>
              </a:lnSpc>
              <a:spcBef>
                <a:spcPts val="1500"/>
              </a:spcBef>
              <a:spcAft>
                <a:spcPts val="0"/>
              </a:spcAft>
              <a:buClr>
                <a:schemeClr val="accent1"/>
              </a:buClr>
              <a:buSzPts val="2700"/>
              <a:buFont typeface="Open Sans"/>
              <a:buChar char="›"/>
            </a:pPr>
            <a:r>
              <a:rPr lang="en" sz="2700">
                <a:latin typeface="Open Sans"/>
                <a:ea typeface="Open Sans"/>
                <a:cs typeface="Open Sans"/>
                <a:sym typeface="Open Sans"/>
              </a:rPr>
              <a:t>TAC affirmative ⅔ vote</a:t>
            </a:r>
            <a:endParaRPr sz="2700">
              <a:latin typeface="Open Sans"/>
              <a:ea typeface="Open Sans"/>
              <a:cs typeface="Open Sans"/>
              <a:sym typeface="Open Sans"/>
            </a:endParaRPr>
          </a:p>
          <a:p>
            <a:pPr indent="-514350" lvl="0" marL="685800" rtl="0" algn="l">
              <a:lnSpc>
                <a:spcPct val="115000"/>
              </a:lnSpc>
              <a:spcBef>
                <a:spcPts val="0"/>
              </a:spcBef>
              <a:spcAft>
                <a:spcPts val="0"/>
              </a:spcAft>
              <a:buClr>
                <a:schemeClr val="accent1"/>
              </a:buClr>
              <a:buSzPts val="2700"/>
              <a:buFont typeface="Open Sans"/>
              <a:buChar char="›"/>
            </a:pPr>
            <a:r>
              <a:rPr lang="en" sz="2700">
                <a:latin typeface="Open Sans"/>
                <a:ea typeface="Open Sans"/>
                <a:cs typeface="Open Sans"/>
                <a:sym typeface="Open Sans"/>
              </a:rPr>
              <a:t>GB affirmative ⅔ vote </a:t>
            </a:r>
            <a:endParaRPr sz="2700">
              <a:latin typeface="Open Sans"/>
              <a:ea typeface="Open Sans"/>
              <a:cs typeface="Open Sans"/>
              <a:sym typeface="Open Sans"/>
            </a:endParaRPr>
          </a:p>
        </p:txBody>
      </p:sp>
      <p:cxnSp>
        <p:nvCxnSpPr>
          <p:cNvPr id="603" name="Google Shape;603;p65"/>
          <p:cNvCxnSpPr>
            <a:endCxn id="591" idx="0"/>
          </p:cNvCxnSpPr>
          <p:nvPr/>
        </p:nvCxnSpPr>
        <p:spPr>
          <a:xfrm>
            <a:off x="7712175" y="3064463"/>
            <a:ext cx="2176200" cy="1086000"/>
          </a:xfrm>
          <a:prstGeom prst="straightConnector1">
            <a:avLst/>
          </a:prstGeom>
          <a:noFill/>
          <a:ln cap="flat" cmpd="sng" w="9525">
            <a:solidFill>
              <a:schemeClr val="dk2"/>
            </a:solidFill>
            <a:prstDash val="solid"/>
            <a:round/>
            <a:headEnd len="med" w="med" type="none"/>
            <a:tailEnd len="med" w="med" type="triangle"/>
          </a:ln>
        </p:spPr>
      </p:cxnSp>
      <p:sp>
        <p:nvSpPr>
          <p:cNvPr id="604" name="Google Shape;604;p65"/>
          <p:cNvSpPr/>
          <p:nvPr/>
        </p:nvSpPr>
        <p:spPr>
          <a:xfrm>
            <a:off x="2685000" y="4120513"/>
            <a:ext cx="3242700" cy="779400"/>
          </a:xfrm>
          <a:prstGeom prst="rect">
            <a:avLst/>
          </a:prstGeom>
          <a:solidFill>
            <a:schemeClr val="accent2"/>
          </a:solidFill>
          <a:ln cap="flat" cmpd="sng" w="9525">
            <a:solidFill>
              <a:schemeClr val="dk2"/>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Sandbox</a:t>
            </a:r>
            <a:endParaRPr b="1" sz="3600">
              <a:solidFill>
                <a:srgbClr val="FFFFFF"/>
              </a:solidFill>
              <a:latin typeface="Open Sans"/>
              <a:ea typeface="Open Sans"/>
              <a:cs typeface="Open Sans"/>
              <a:sym typeface="Open Sans"/>
            </a:endParaRPr>
          </a:p>
        </p:txBody>
      </p:sp>
      <p:sp>
        <p:nvSpPr>
          <p:cNvPr id="605" name="Google Shape;605;p65"/>
          <p:cNvSpPr txBox="1"/>
          <p:nvPr/>
        </p:nvSpPr>
        <p:spPr>
          <a:xfrm>
            <a:off x="894150" y="2149675"/>
            <a:ext cx="2469600" cy="1050300"/>
          </a:xfrm>
          <a:prstGeom prst="rect">
            <a:avLst/>
          </a:prstGeom>
          <a:noFill/>
          <a:ln>
            <a:noFill/>
          </a:ln>
        </p:spPr>
        <p:txBody>
          <a:bodyPr anchorCtr="0" anchor="ctr" bIns="137150" lIns="137150" spcFirstLastPara="1" rIns="137150" wrap="square" tIns="137150">
            <a:noAutofit/>
          </a:bodyPr>
          <a:lstStyle/>
          <a:p>
            <a:pPr indent="0" lvl="0" marL="0" rtl="0" algn="l">
              <a:spcBef>
                <a:spcPts val="0"/>
              </a:spcBef>
              <a:spcAft>
                <a:spcPts val="0"/>
              </a:spcAft>
              <a:buNone/>
            </a:pPr>
            <a:r>
              <a:rPr lang="en" sz="2100">
                <a:latin typeface="Open Sans"/>
                <a:ea typeface="Open Sans"/>
                <a:cs typeface="Open Sans"/>
                <a:sym typeface="Open Sans"/>
              </a:rPr>
              <a:t>TAC Sponsor</a:t>
            </a:r>
            <a:endParaRPr sz="2100">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TAC Majority vote</a:t>
            </a:r>
            <a:endParaRPr sz="2100">
              <a:latin typeface="Open Sans"/>
              <a:ea typeface="Open Sans"/>
              <a:cs typeface="Open Sans"/>
              <a:sym typeface="Open Sans"/>
            </a:endParaRPr>
          </a:p>
        </p:txBody>
      </p:sp>
      <p:cxnSp>
        <p:nvCxnSpPr>
          <p:cNvPr id="606" name="Google Shape;606;p65"/>
          <p:cNvCxnSpPr>
            <a:endCxn id="604" idx="0"/>
          </p:cNvCxnSpPr>
          <p:nvPr/>
        </p:nvCxnSpPr>
        <p:spPr>
          <a:xfrm>
            <a:off x="2130150" y="3034513"/>
            <a:ext cx="2176200" cy="1086000"/>
          </a:xfrm>
          <a:prstGeom prst="straightConnector1">
            <a:avLst/>
          </a:prstGeom>
          <a:noFill/>
          <a:ln cap="flat" cmpd="sng" w="9525">
            <a:solidFill>
              <a:schemeClr val="dk2"/>
            </a:solidFill>
            <a:prstDash val="solid"/>
            <a:round/>
            <a:headEnd len="med" w="med" type="none"/>
            <a:tailEnd len="med" w="med" type="triangle"/>
          </a:ln>
        </p:spPr>
      </p:cxnSp>
      <p:sp>
        <p:nvSpPr>
          <p:cNvPr id="607" name="Google Shape;607;p65"/>
          <p:cNvSpPr txBox="1"/>
          <p:nvPr/>
        </p:nvSpPr>
        <p:spPr>
          <a:xfrm>
            <a:off x="5862563" y="3788513"/>
            <a:ext cx="2469600" cy="1050300"/>
          </a:xfrm>
          <a:prstGeom prst="rect">
            <a:avLst/>
          </a:prstGeom>
          <a:no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lang="en" sz="2100">
                <a:solidFill>
                  <a:schemeClr val="dk1"/>
                </a:solidFill>
                <a:latin typeface="Open Sans"/>
                <a:ea typeface="Open Sans"/>
                <a:cs typeface="Open Sans"/>
                <a:sym typeface="Open Sans"/>
              </a:rPr>
              <a:t>TAC Majority </a:t>
            </a:r>
            <a:endParaRPr sz="2100">
              <a:solidFill>
                <a:schemeClr val="dk1"/>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2100">
                <a:solidFill>
                  <a:schemeClr val="dk1"/>
                </a:solidFill>
                <a:latin typeface="Open Sans"/>
                <a:ea typeface="Open Sans"/>
                <a:cs typeface="Open Sans"/>
                <a:sym typeface="Open Sans"/>
              </a:rPr>
              <a:t>vote</a:t>
            </a:r>
            <a:endParaRPr sz="2100">
              <a:solidFill>
                <a:schemeClr val="dk1"/>
              </a:solidFill>
              <a:latin typeface="Open Sans"/>
              <a:ea typeface="Open Sans"/>
              <a:cs typeface="Open Sans"/>
              <a:sym typeface="Open Sans"/>
            </a:endParaRPr>
          </a:p>
          <a:p>
            <a:pPr indent="0" lvl="0" marL="0" rtl="0" algn="ctr">
              <a:spcBef>
                <a:spcPts val="0"/>
              </a:spcBef>
              <a:spcAft>
                <a:spcPts val="0"/>
              </a:spcAft>
              <a:buNone/>
            </a:pPr>
            <a:r>
              <a:t/>
            </a:r>
            <a:endParaRPr sz="21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30"/>
          <p:cNvSpPr txBox="1"/>
          <p:nvPr/>
        </p:nvSpPr>
        <p:spPr>
          <a:xfrm>
            <a:off x="152400" y="319100"/>
            <a:ext cx="141192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90000"/>
              </a:lnSpc>
              <a:spcBef>
                <a:spcPts val="0"/>
              </a:spcBef>
              <a:spcAft>
                <a:spcPts val="0"/>
              </a:spcAft>
              <a:buSzPts val="935"/>
              <a:buNone/>
            </a:pPr>
            <a:r>
              <a:rPr lang="en" sz="4490">
                <a:solidFill>
                  <a:schemeClr val="accent1"/>
                </a:solidFill>
                <a:latin typeface="Bitter"/>
                <a:ea typeface="Bitter"/>
                <a:cs typeface="Bitter"/>
                <a:sym typeface="Bitter"/>
              </a:rPr>
              <a:t>A growing ecosystem: </a:t>
            </a:r>
            <a:r>
              <a:rPr lang="en" sz="4235">
                <a:solidFill>
                  <a:schemeClr val="accent1"/>
                </a:solidFill>
                <a:latin typeface="Bitter Medium"/>
                <a:ea typeface="Bitter Medium"/>
                <a:cs typeface="Bitter Medium"/>
                <a:sym typeface="Bitter Medium"/>
              </a:rPr>
              <a:t>The barrier to entry in AI is lower than ever before, thanks to open source software</a:t>
            </a:r>
            <a:endParaRPr sz="2365">
              <a:solidFill>
                <a:schemeClr val="accent1"/>
              </a:solidFill>
              <a:latin typeface="Bitter"/>
              <a:ea typeface="Bitter"/>
              <a:cs typeface="Bitter"/>
              <a:sym typeface="Bitter"/>
            </a:endParaRPr>
          </a:p>
        </p:txBody>
      </p:sp>
      <p:pic>
        <p:nvPicPr>
          <p:cNvPr id="148" name="Google Shape;148;p30">
            <a:hlinkClick r:id="rId3"/>
          </p:cNvPr>
          <p:cNvPicPr preferRelativeResize="0"/>
          <p:nvPr/>
        </p:nvPicPr>
        <p:blipFill>
          <a:blip r:embed="rId4">
            <a:alphaModFix/>
          </a:blip>
          <a:stretch>
            <a:fillRect/>
          </a:stretch>
        </p:blipFill>
        <p:spPr>
          <a:xfrm>
            <a:off x="14759600" y="592501"/>
            <a:ext cx="2967704" cy="857176"/>
          </a:xfrm>
          <a:prstGeom prst="rect">
            <a:avLst/>
          </a:prstGeom>
          <a:noFill/>
          <a:ln>
            <a:noFill/>
          </a:ln>
        </p:spPr>
      </p:pic>
      <p:sp>
        <p:nvSpPr>
          <p:cNvPr id="149" name="Google Shape;149;p30"/>
          <p:cNvSpPr/>
          <p:nvPr/>
        </p:nvSpPr>
        <p:spPr>
          <a:xfrm>
            <a:off x="14589709" y="1754350"/>
            <a:ext cx="3307500" cy="950100"/>
          </a:xfrm>
          <a:prstGeom prst="roundRect">
            <a:avLst>
              <a:gd fmla="val 6573" name="adj"/>
            </a:avLst>
          </a:prstGeom>
          <a:solidFill>
            <a:srgbClr val="07376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348+ Projects</a:t>
            </a:r>
            <a:endParaRPr b="1" i="0" sz="1800" u="none" cap="none" strike="noStrike">
              <a:solidFill>
                <a:srgbClr val="FFFFFF"/>
              </a:solidFill>
              <a:latin typeface="Bitter"/>
              <a:ea typeface="Bitter"/>
              <a:cs typeface="Bitter"/>
              <a:sym typeface="Bitter"/>
            </a:endParaRPr>
          </a:p>
        </p:txBody>
      </p:sp>
      <p:sp>
        <p:nvSpPr>
          <p:cNvPr id="150" name="Google Shape;150;p30"/>
          <p:cNvSpPr/>
          <p:nvPr/>
        </p:nvSpPr>
        <p:spPr>
          <a:xfrm>
            <a:off x="14589709" y="4235507"/>
            <a:ext cx="3307500" cy="950100"/>
          </a:xfrm>
          <a:prstGeom prst="roundRect">
            <a:avLst>
              <a:gd fmla="val 6573" name="adj"/>
            </a:avLst>
          </a:prstGeom>
          <a:solidFill>
            <a:srgbClr val="00B050"/>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51" name="Google Shape;151;p30"/>
          <p:cNvSpPr/>
          <p:nvPr/>
        </p:nvSpPr>
        <p:spPr>
          <a:xfrm>
            <a:off x="14589709" y="5476086"/>
            <a:ext cx="3307500" cy="950100"/>
          </a:xfrm>
          <a:prstGeom prst="roundRect">
            <a:avLst>
              <a:gd fmla="val 6573" name="adj"/>
            </a:avLst>
          </a:prstGeom>
          <a:solidFill>
            <a:srgbClr val="6FA8DC"/>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52" name="Google Shape;152;p30"/>
          <p:cNvSpPr/>
          <p:nvPr/>
        </p:nvSpPr>
        <p:spPr>
          <a:xfrm>
            <a:off x="14589709" y="6716664"/>
            <a:ext cx="3307500" cy="950100"/>
          </a:xfrm>
          <a:prstGeom prst="roundRect">
            <a:avLst>
              <a:gd fmla="val 6573" name="adj"/>
            </a:avLst>
          </a:prstGeom>
          <a:solidFill>
            <a:srgbClr val="6D9EE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53" name="Google Shape;153;p30"/>
          <p:cNvSpPr/>
          <p:nvPr/>
        </p:nvSpPr>
        <p:spPr>
          <a:xfrm>
            <a:off x="14589709" y="7957243"/>
            <a:ext cx="3307500" cy="950100"/>
          </a:xfrm>
          <a:prstGeom prst="roundRect">
            <a:avLst>
              <a:gd fmla="val 6573" name="adj"/>
            </a:avLst>
          </a:prstGeom>
          <a:solidFill>
            <a:srgbClr val="6FA8DC"/>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54" name="Google Shape;154;p30"/>
          <p:cNvSpPr/>
          <p:nvPr/>
        </p:nvSpPr>
        <p:spPr>
          <a:xfrm>
            <a:off x="14589709" y="9197821"/>
            <a:ext cx="3307500" cy="950100"/>
          </a:xfrm>
          <a:prstGeom prst="roundRect">
            <a:avLst>
              <a:gd fmla="val 6573" name="adj"/>
            </a:avLst>
          </a:prstGeom>
          <a:solidFill>
            <a:srgbClr val="9FC5E8"/>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55" name="Google Shape;155;p30"/>
          <p:cNvSpPr/>
          <p:nvPr/>
        </p:nvSpPr>
        <p:spPr>
          <a:xfrm>
            <a:off x="14589709" y="2994929"/>
            <a:ext cx="3307500" cy="950100"/>
          </a:xfrm>
          <a:prstGeom prst="roundRect">
            <a:avLst>
              <a:gd fmla="val 6573" name="adj"/>
            </a:avLst>
          </a:prstGeom>
          <a:solidFill>
            <a:srgbClr val="0B5394"/>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2.8M+ GitHub Stars</a:t>
            </a:r>
            <a:endParaRPr b="1" i="0" sz="1800" u="none" cap="none" strike="noStrike">
              <a:solidFill>
                <a:srgbClr val="FFFFFF"/>
              </a:solidFill>
              <a:latin typeface="Bitter"/>
              <a:ea typeface="Bitter"/>
              <a:cs typeface="Bitter"/>
              <a:sym typeface="Bitter"/>
            </a:endParaRPr>
          </a:p>
        </p:txBody>
      </p:sp>
      <p:pic>
        <p:nvPicPr>
          <p:cNvPr id="156" name="Google Shape;156;p30"/>
          <p:cNvPicPr preferRelativeResize="0"/>
          <p:nvPr/>
        </p:nvPicPr>
        <p:blipFill rotWithShape="1">
          <a:blip r:embed="rId5">
            <a:alphaModFix/>
          </a:blip>
          <a:srcRect b="0" l="10864" r="9307" t="0"/>
          <a:stretch/>
        </p:blipFill>
        <p:spPr>
          <a:xfrm>
            <a:off x="4187275" y="5476075"/>
            <a:ext cx="257725" cy="236075"/>
          </a:xfrm>
          <a:prstGeom prst="rect">
            <a:avLst/>
          </a:prstGeom>
          <a:noFill/>
          <a:ln cap="flat" cmpd="sng" w="9525">
            <a:solidFill>
              <a:schemeClr val="dk1"/>
            </a:solidFill>
            <a:prstDash val="solid"/>
            <a:round/>
            <a:headEnd len="sm" w="sm" type="none"/>
            <a:tailEnd len="sm" w="sm" type="none"/>
          </a:ln>
        </p:spPr>
      </p:pic>
      <p:pic>
        <p:nvPicPr>
          <p:cNvPr id="157" name="Google Shape;157;p30"/>
          <p:cNvPicPr preferRelativeResize="0"/>
          <p:nvPr/>
        </p:nvPicPr>
        <p:blipFill>
          <a:blip r:embed="rId6">
            <a:alphaModFix/>
          </a:blip>
          <a:stretch>
            <a:fillRect/>
          </a:stretch>
        </p:blipFill>
        <p:spPr>
          <a:xfrm>
            <a:off x="1185000" y="1754350"/>
            <a:ext cx="12053990" cy="744347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66"/>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Process for proposing a project for hosting in LF AI &amp; Data </a:t>
            </a:r>
            <a:endParaRPr/>
          </a:p>
        </p:txBody>
      </p:sp>
      <p:sp>
        <p:nvSpPr>
          <p:cNvPr id="614" name="Google Shape;614;p66"/>
          <p:cNvSpPr txBox="1"/>
          <p:nvPr>
            <p:ph idx="4294967295" type="body"/>
          </p:nvPr>
        </p:nvSpPr>
        <p:spPr>
          <a:xfrm>
            <a:off x="937260" y="2002632"/>
            <a:ext cx="16400700" cy="65268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SzPts val="3600"/>
              <a:buAutoNum type="arabicPeriod"/>
            </a:pPr>
            <a:r>
              <a:rPr lang="en" sz="3600"/>
              <a:t>Decide on a date to present to the TAC and request incubation</a:t>
            </a:r>
            <a:endParaRPr sz="3600"/>
          </a:p>
          <a:p>
            <a:pPr indent="-571500" lvl="0" marL="685800" rtl="0" algn="l">
              <a:spcBef>
                <a:spcPts val="0"/>
              </a:spcBef>
              <a:spcAft>
                <a:spcPts val="0"/>
              </a:spcAft>
              <a:buClr>
                <a:schemeClr val="accent1"/>
              </a:buClr>
              <a:buSzPts val="3600"/>
              <a:buAutoNum type="arabicPeriod"/>
            </a:pPr>
            <a:r>
              <a:rPr lang="en" sz="3600"/>
              <a:t>Ensure that your project implements these </a:t>
            </a:r>
            <a:r>
              <a:rPr lang="en" sz="3600" u="sng">
                <a:solidFill>
                  <a:schemeClr val="accent1"/>
                </a:solidFill>
                <a:hlinkClick r:id="rId3">
                  <a:extLst>
                    <a:ext uri="{A12FA001-AC4F-418D-AE19-62706E023703}">
                      <ahyp:hlinkClr val="tx"/>
                    </a:ext>
                  </a:extLst>
                </a:hlinkClick>
              </a:rPr>
              <a:t>recommendations</a:t>
            </a:r>
            <a:endParaRPr sz="3600"/>
          </a:p>
          <a:p>
            <a:pPr indent="-571500" lvl="0" marL="685800" rtl="0" algn="l">
              <a:spcBef>
                <a:spcPts val="0"/>
              </a:spcBef>
              <a:spcAft>
                <a:spcPts val="0"/>
              </a:spcAft>
              <a:buClr>
                <a:schemeClr val="accent1"/>
              </a:buClr>
              <a:buSzPts val="3600"/>
              <a:buAutoNum type="arabicPeriod"/>
            </a:pPr>
            <a:r>
              <a:rPr lang="en" sz="3600"/>
              <a:t>Submit a formal request to incubate the project via a </a:t>
            </a:r>
            <a:r>
              <a:rPr lang="en" sz="3600" u="sng">
                <a:solidFill>
                  <a:schemeClr val="accent1"/>
                </a:solidFill>
                <a:hlinkClick r:id="rId4">
                  <a:extLst>
                    <a:ext uri="{A12FA001-AC4F-418D-AE19-62706E023703}">
                      <ahyp:hlinkClr val="tx"/>
                    </a:ext>
                  </a:extLst>
                </a:hlinkClick>
              </a:rPr>
              <a:t>GH</a:t>
            </a:r>
            <a:r>
              <a:rPr lang="en" sz="3600"/>
              <a:t> PR </a:t>
            </a:r>
            <a:endParaRPr sz="3600"/>
          </a:p>
          <a:p>
            <a:pPr indent="-571500" lvl="0" marL="685800" rtl="0" algn="l">
              <a:spcBef>
                <a:spcPts val="0"/>
              </a:spcBef>
              <a:spcAft>
                <a:spcPts val="0"/>
              </a:spcAft>
              <a:buSzPts val="3600"/>
              <a:buAutoNum type="arabicPeriod"/>
            </a:pPr>
            <a:r>
              <a:rPr lang="en" sz="3600"/>
              <a:t>Prepare deck and share with ED about 10 days prior to the presentation</a:t>
            </a:r>
            <a:endParaRPr sz="3600"/>
          </a:p>
          <a:p>
            <a:pPr indent="-571500" lvl="0" marL="685800" rtl="0" algn="l">
              <a:spcBef>
                <a:spcPts val="0"/>
              </a:spcBef>
              <a:spcAft>
                <a:spcPts val="0"/>
              </a:spcAft>
              <a:buSzPts val="3600"/>
              <a:buAutoNum type="arabicPeriod"/>
            </a:pPr>
            <a:r>
              <a:rPr lang="en" sz="3600"/>
              <a:t>Present to the TAC and get approval </a:t>
            </a:r>
            <a:endParaRPr sz="3600"/>
          </a:p>
          <a:p>
            <a:pPr indent="-571500" lvl="0" marL="685800" rtl="0" algn="l">
              <a:spcBef>
                <a:spcPts val="0"/>
              </a:spcBef>
              <a:spcAft>
                <a:spcPts val="0"/>
              </a:spcAft>
              <a:buSzPts val="3600"/>
              <a:buAutoNum type="arabicPeriod"/>
            </a:pPr>
            <a:r>
              <a:rPr lang="en" sz="3600"/>
              <a:t>Onboard the project with the LF AI &amp; Data team and integrate the project with our service </a:t>
            </a:r>
            <a:endParaRPr sz="3600"/>
          </a:p>
          <a:p>
            <a:pPr indent="-571500" lvl="0" marL="685800" rtl="0" algn="l">
              <a:spcBef>
                <a:spcPts val="0"/>
              </a:spcBef>
              <a:spcAft>
                <a:spcPts val="0"/>
              </a:spcAft>
              <a:buSzPts val="3600"/>
              <a:buAutoNum type="arabicPeriod"/>
            </a:pPr>
            <a:r>
              <a:rPr lang="en" sz="3600"/>
              <a:t>Announce the project becoming hosted in LF AI &amp; Data</a:t>
            </a:r>
            <a:endParaRPr sz="3600"/>
          </a:p>
        </p:txBody>
      </p:sp>
      <p:sp>
        <p:nvSpPr>
          <p:cNvPr id="615" name="Google Shape;615;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622" name="Google Shape;622;p67"/>
          <p:cNvSpPr/>
          <p:nvPr>
            <p:ph idx="2" type="pic"/>
          </p:nvPr>
        </p:nvSpPr>
        <p:spPr>
          <a:xfrm>
            <a:off x="950024" y="2077875"/>
            <a:ext cx="51447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Sandbox				</a:t>
            </a:r>
            <a:endParaRPr b="1" sz="3000">
              <a:latin typeface="Open Sans"/>
              <a:ea typeface="Open Sans"/>
              <a:cs typeface="Open Sans"/>
              <a:sym typeface="Open Sans"/>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Neutral hosting of the project’s trademark and assets by LF AI &amp; Data.</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Appointment of a TAC member as a project sponsor </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LF AI &amp; Data blog post or similar announcing the project's hosting in the Foundation</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Right to refer to the project as an “</a:t>
            </a:r>
            <a:r>
              <a:rPr lang="en" sz="1700" u="sng">
                <a:solidFill>
                  <a:srgbClr val="1155CC"/>
                </a:solidFill>
                <a:hlinkClick r:id="rId3">
                  <a:extLst>
                    <a:ext uri="{A12FA001-AC4F-418D-AE19-62706E023703}">
                      <ahyp:hlinkClr val="tx"/>
                    </a:ext>
                  </a:extLst>
                </a:hlinkClick>
              </a:rPr>
              <a:t>LF AI &amp; Data Sandbox Project</a:t>
            </a:r>
            <a:r>
              <a:rPr lang="en" sz="1700">
                <a:solidFill>
                  <a:schemeClr val="dk1"/>
                </a:solidFill>
              </a:rPr>
              <a:t>,” and to display the LF AI &amp; Data logo on the project’s code repository and web properties</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An initial and regularly scheduled license scan of the project’s codebase</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Ongoing source code security scans and reports</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Infrastructure support includes mailing lists, wiki space, slack channel, etc. </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Marketing, communication, and PR support are limited to significant announcements. </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Access to the </a:t>
            </a:r>
            <a:r>
              <a:rPr lang="en" sz="1700" u="sng">
                <a:solidFill>
                  <a:srgbClr val="1155CC"/>
                </a:solidFill>
                <a:hlinkClick r:id="rId4">
                  <a:extLst>
                    <a:ext uri="{A12FA001-AC4F-418D-AE19-62706E023703}">
                      <ahyp:hlinkClr val="tx"/>
                    </a:ext>
                  </a:extLst>
                </a:hlinkClick>
              </a:rPr>
              <a:t>LFX</a:t>
            </a:r>
            <a:r>
              <a:rPr lang="en" sz="1700">
                <a:solidFill>
                  <a:schemeClr val="dk1"/>
                </a:solidFill>
              </a:rPr>
              <a:t> platform.</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Support of the Foundation staff who are eager to help with the project. </a:t>
            </a:r>
            <a:endParaRPr sz="2600">
              <a:latin typeface="Open Sans"/>
              <a:ea typeface="Open Sans"/>
              <a:cs typeface="Open Sans"/>
              <a:sym typeface="Open Sans"/>
            </a:endParaRPr>
          </a:p>
        </p:txBody>
      </p:sp>
      <p:sp>
        <p:nvSpPr>
          <p:cNvPr id="623" name="Google Shape;623;p67"/>
          <p:cNvSpPr/>
          <p:nvPr>
            <p:ph idx="3" type="pic"/>
          </p:nvPr>
        </p:nvSpPr>
        <p:spPr>
          <a:xfrm>
            <a:off x="12552675" y="2077875"/>
            <a:ext cx="4956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Graduate</a:t>
            </a:r>
            <a:endParaRPr b="1" sz="3000">
              <a:latin typeface="Open Sans"/>
              <a:ea typeface="Open Sans"/>
              <a:cs typeface="Open Sans"/>
              <a:sym typeface="Open Sans"/>
            </a:endParaRPr>
          </a:p>
          <a:p>
            <a:pPr indent="0" lvl="0" marL="0" rtl="0" algn="l">
              <a:spcBef>
                <a:spcPts val="1000"/>
              </a:spcBef>
              <a:spcAft>
                <a:spcPts val="0"/>
              </a:spcAft>
              <a:buNone/>
            </a:pPr>
            <a:r>
              <a:rPr lang="en" sz="2100">
                <a:latin typeface="Open Sans"/>
                <a:ea typeface="Open Sans"/>
                <a:cs typeface="Open Sans"/>
                <a:sym typeface="Open Sans"/>
              </a:rPr>
              <a:t>Incubation benefits plus:</a:t>
            </a:r>
            <a:endParaRPr sz="2100">
              <a:latin typeface="Open Sans"/>
              <a:ea typeface="Open Sans"/>
              <a:cs typeface="Open Sans"/>
              <a:sym typeface="Open Sans"/>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LF AI &amp; Data blog announcement or similar announcing the project graduation, including promotion activities.</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Graduation stage projects may receive support as determined by the Governing Board.</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Right to refer to the project as an “</a:t>
            </a:r>
            <a:r>
              <a:rPr lang="en" sz="1700" u="sng">
                <a:solidFill>
                  <a:srgbClr val="1155CC"/>
                </a:solidFill>
                <a:hlinkClick r:id="rId5">
                  <a:extLst>
                    <a:ext uri="{A12FA001-AC4F-418D-AE19-62706E023703}">
                      <ahyp:hlinkClr val="tx"/>
                    </a:ext>
                  </a:extLst>
                </a:hlinkClick>
              </a:rPr>
              <a:t>LF AI &amp; Data Graduation Project</a:t>
            </a:r>
            <a:r>
              <a:rPr lang="en" sz="1700">
                <a:solidFill>
                  <a:schemeClr val="dk1"/>
                </a:solidFill>
              </a:rPr>
              <a:t>,” and to display the LF AI &amp; Data logo on the project’s code repository.</a:t>
            </a:r>
            <a:endParaRPr sz="1700">
              <a:solidFill>
                <a:schemeClr val="dk1"/>
              </a:solidFill>
            </a:endParaRPr>
          </a:p>
          <a:p>
            <a:pPr indent="-450850" lvl="0" marL="685800" rtl="0" algn="l">
              <a:lnSpc>
                <a:spcPct val="115000"/>
              </a:lnSpc>
              <a:spcBef>
                <a:spcPts val="0"/>
              </a:spcBef>
              <a:spcAft>
                <a:spcPts val="0"/>
              </a:spcAft>
              <a:buClr>
                <a:schemeClr val="dk1"/>
              </a:buClr>
              <a:buSzPts val="1700"/>
              <a:buChar char="●"/>
            </a:pPr>
            <a:r>
              <a:rPr lang="en" sz="1700">
                <a:solidFill>
                  <a:schemeClr val="dk1"/>
                </a:solidFill>
              </a:rPr>
              <a:t>Voting seat on the TAC.</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Advanced IT infrastructure support (pending board approval).</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Additional ecosystem development opportunities include training courses, certification development, and conformance programs (pending board approval).</a:t>
            </a:r>
            <a:endParaRPr sz="2600">
              <a:latin typeface="Open Sans"/>
              <a:ea typeface="Open Sans"/>
              <a:cs typeface="Open Sans"/>
              <a:sym typeface="Open Sans"/>
            </a:endParaRPr>
          </a:p>
          <a:p>
            <a:pPr indent="0" lvl="0" marL="91440" rtl="0" algn="l">
              <a:spcBef>
                <a:spcPts val="1000"/>
              </a:spcBef>
              <a:spcAft>
                <a:spcPts val="0"/>
              </a:spcAft>
              <a:buNone/>
            </a:pPr>
            <a:r>
              <a:t/>
            </a:r>
            <a:endParaRPr sz="2000">
              <a:latin typeface="Open Sans"/>
              <a:ea typeface="Open Sans"/>
              <a:cs typeface="Open Sans"/>
              <a:sym typeface="Open Sans"/>
            </a:endParaRPr>
          </a:p>
        </p:txBody>
      </p:sp>
      <p:sp>
        <p:nvSpPr>
          <p:cNvPr id="624" name="Google Shape;624;p67"/>
          <p:cNvSpPr/>
          <p:nvPr>
            <p:ph idx="4" type="pic"/>
          </p:nvPr>
        </p:nvSpPr>
        <p:spPr>
          <a:xfrm>
            <a:off x="6751350" y="2077875"/>
            <a:ext cx="51447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latin typeface="Open Sans"/>
                <a:ea typeface="Open Sans"/>
                <a:cs typeface="Open Sans"/>
                <a:sym typeface="Open Sans"/>
              </a:rPr>
              <a:t>Incubation</a:t>
            </a:r>
            <a:endParaRPr b="1" sz="3000">
              <a:latin typeface="Open Sans"/>
              <a:ea typeface="Open Sans"/>
              <a:cs typeface="Open Sans"/>
              <a:sym typeface="Open Sans"/>
            </a:endParaRPr>
          </a:p>
          <a:p>
            <a:pPr indent="0" lvl="0" marL="0" rtl="0" algn="l">
              <a:spcBef>
                <a:spcPts val="1000"/>
              </a:spcBef>
              <a:spcAft>
                <a:spcPts val="0"/>
              </a:spcAft>
              <a:buNone/>
            </a:pPr>
            <a:r>
              <a:rPr lang="en" sz="2100">
                <a:latin typeface="Open Sans"/>
                <a:ea typeface="Open Sans"/>
                <a:cs typeface="Open Sans"/>
                <a:sym typeface="Open Sans"/>
              </a:rPr>
              <a:t>Sandbox benefits plus:</a:t>
            </a:r>
            <a:endParaRPr sz="2100">
              <a:latin typeface="Open Sans"/>
              <a:ea typeface="Open Sans"/>
              <a:cs typeface="Open Sans"/>
              <a:sym typeface="Open Sans"/>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Right to refer to the project as an “</a:t>
            </a:r>
            <a:r>
              <a:rPr lang="en" sz="1700" u="sng">
                <a:solidFill>
                  <a:srgbClr val="1155CC"/>
                </a:solidFill>
                <a:hlinkClick r:id="rId6">
                  <a:extLst>
                    <a:ext uri="{A12FA001-AC4F-418D-AE19-62706E023703}">
                      <ahyp:hlinkClr val="tx"/>
                    </a:ext>
                  </a:extLst>
                </a:hlinkClick>
              </a:rPr>
              <a:t>LF AI &amp; Data Incubation Project</a:t>
            </a:r>
            <a:r>
              <a:rPr lang="en" sz="1700">
                <a:solidFill>
                  <a:schemeClr val="dk1"/>
                </a:solidFill>
              </a:rPr>
              <a:t>,” and to display the LF AI &amp; Data logo on the project’s code repository.</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Creative and artwork support covering website, logo, and other required creative work.</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Marketing, communication, and PR support, including project promotion via blog posts, social media, and LF AI &amp; Data website.</a:t>
            </a:r>
            <a:endParaRPr sz="1700">
              <a:solidFill>
                <a:schemeClr val="dk1"/>
              </a:solidFill>
            </a:endParaRPr>
          </a:p>
          <a:p>
            <a:pPr indent="-450850" lvl="0" marL="685800" rtl="0" algn="l">
              <a:lnSpc>
                <a:spcPct val="115000"/>
              </a:lnSpc>
              <a:spcBef>
                <a:spcPts val="0"/>
              </a:spcBef>
              <a:spcAft>
                <a:spcPts val="0"/>
              </a:spcAft>
              <a:buClr>
                <a:schemeClr val="dk1"/>
              </a:buClr>
              <a:buSzPts val="1700"/>
              <a:buFont typeface="Noto Sans Symbols"/>
              <a:buChar char="●"/>
            </a:pPr>
            <a:r>
              <a:rPr lang="en" sz="1700">
                <a:solidFill>
                  <a:schemeClr val="dk1"/>
                </a:solidFill>
              </a:rPr>
              <a:t>Access to the Bevy platform for community-hosted events.</a:t>
            </a:r>
            <a:endParaRPr sz="1700">
              <a:latin typeface="Open Sans"/>
              <a:ea typeface="Open Sans"/>
              <a:cs typeface="Open Sans"/>
              <a:sym typeface="Open Sans"/>
            </a:endParaRPr>
          </a:p>
        </p:txBody>
      </p:sp>
      <p:sp>
        <p:nvSpPr>
          <p:cNvPr id="625" name="Google Shape;625;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sp>
        <p:nvSpPr>
          <p:cNvPr id="631" name="Google Shape;631;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632" name="Google Shape;632;p68"/>
          <p:cNvSpPr txBox="1"/>
          <p:nvPr>
            <p:ph type="title"/>
          </p:nvPr>
        </p:nvSpPr>
        <p:spPr>
          <a:xfrm>
            <a:off x="1514200" y="3661200"/>
            <a:ext cx="6207300" cy="2964600"/>
          </a:xfrm>
          <a:prstGeom prst="rect">
            <a:avLst/>
          </a:prstGeom>
        </p:spPr>
        <p:txBody>
          <a:bodyPr anchorCtr="0" anchor="b" bIns="0" lIns="0" spcFirstLastPara="1" rIns="0" wrap="square" tIns="0">
            <a:normAutofit fontScale="90000"/>
          </a:bodyPr>
          <a:lstStyle/>
          <a:p>
            <a:pPr indent="0" lvl="0" marL="0" rtl="0" algn="l">
              <a:spcBef>
                <a:spcPts val="0"/>
              </a:spcBef>
              <a:spcAft>
                <a:spcPts val="0"/>
              </a:spcAft>
              <a:buNone/>
            </a:pPr>
            <a:r>
              <a:rPr lang="en"/>
              <a:t>LF AI &amp; Data Membership Benefits</a:t>
            </a:r>
            <a:endParaRPr/>
          </a:p>
        </p:txBody>
      </p:sp>
      <p:sp>
        <p:nvSpPr>
          <p:cNvPr id="633" name="Google Shape;633;p6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9"/>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0" name="Google Shape;640;p6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4100"/>
              <a:t>Organizations join LF AI &amp; Data to take an active role in supporting the growth and evolution of the Open Source AI &amp; Data ecosystem </a:t>
            </a:r>
            <a:endParaRPr sz="1100">
              <a:solidFill>
                <a:schemeClr val="accent1"/>
              </a:solidFill>
            </a:endParaRPr>
          </a:p>
        </p:txBody>
      </p:sp>
      <p:sp>
        <p:nvSpPr>
          <p:cNvPr id="641" name="Google Shape;641;p69"/>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2" name="Google Shape;642;p69"/>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3" name="Google Shape;643;p69"/>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644" name="Google Shape;644;p69"/>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latin typeface="Open Sans"/>
                <a:ea typeface="Open Sans"/>
                <a:cs typeface="Open Sans"/>
                <a:sym typeface="Open Sans"/>
              </a:rPr>
              <a:t>Receive greater insight</a:t>
            </a:r>
            <a:r>
              <a:rPr lang="en" sz="2600">
                <a:latin typeface="Open Sans"/>
                <a:ea typeface="Open Sans"/>
                <a:cs typeface="Open Sans"/>
                <a:sym typeface="Open Sans"/>
              </a:rPr>
              <a:t> 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645" name="Google Shape;645;p69"/>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6" name="Google Shape;646;p69"/>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647" name="Google Shape;647;p69"/>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latin typeface="Open Sans"/>
                <a:ea typeface="Open Sans"/>
                <a:cs typeface="Open Sans"/>
                <a:sym typeface="Open Sans"/>
              </a:rPr>
              <a:t>Demonstrate thought leadership</a:t>
            </a:r>
            <a:r>
              <a:rPr lang="en" sz="2600">
                <a:latin typeface="Open Sans"/>
                <a:ea typeface="Open Sans"/>
                <a:cs typeface="Open Sans"/>
                <a:sym typeface="Open Sans"/>
              </a:rPr>
              <a:t> by participating in a wide reaching networking and marketing programs</a:t>
            </a:r>
            <a:endParaRPr sz="2600">
              <a:latin typeface="Open Sans"/>
              <a:ea typeface="Open Sans"/>
              <a:cs typeface="Open Sans"/>
              <a:sym typeface="Open Sans"/>
            </a:endParaRPr>
          </a:p>
        </p:txBody>
      </p:sp>
      <p:sp>
        <p:nvSpPr>
          <p:cNvPr id="648" name="Google Shape;648;p69"/>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49" name="Google Shape;649;p69"/>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650" name="Google Shape;650;p69"/>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51" name="Google Shape;651;p69"/>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latin typeface="Open Sans"/>
                <a:ea typeface="Open Sans"/>
                <a:cs typeface="Open Sans"/>
                <a:sym typeface="Open Sans"/>
              </a:rPr>
              <a:t>Provide technical leadership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652" name="Google Shape;652;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659" name="Google Shape;659;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60" name="Google Shape;660;p70"/>
          <p:cNvSpPr txBox="1"/>
          <p:nvPr/>
        </p:nvSpPr>
        <p:spPr>
          <a:xfrm>
            <a:off x="1941356" y="5532638"/>
            <a:ext cx="3539100" cy="15237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700">
                <a:latin typeface="Open Sans"/>
                <a:ea typeface="Open Sans"/>
                <a:cs typeface="Open Sans"/>
                <a:sym typeface="Open Sans"/>
              </a:rPr>
              <a:t>Marketing Amplification &amp; Brand Awareness</a:t>
            </a:r>
            <a:endParaRPr sz="2700">
              <a:latin typeface="Open Sans"/>
              <a:ea typeface="Open Sans"/>
              <a:cs typeface="Open Sans"/>
              <a:sym typeface="Open Sans"/>
            </a:endParaRPr>
          </a:p>
        </p:txBody>
      </p:sp>
      <p:sp>
        <p:nvSpPr>
          <p:cNvPr id="661" name="Google Shape;661;p70"/>
          <p:cNvSpPr txBox="1"/>
          <p:nvPr/>
        </p:nvSpPr>
        <p:spPr>
          <a:xfrm>
            <a:off x="7161544" y="5947969"/>
            <a:ext cx="3083100" cy="11082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700">
                <a:latin typeface="Open Sans"/>
                <a:ea typeface="Open Sans"/>
                <a:cs typeface="Open Sans"/>
                <a:sym typeface="Open Sans"/>
              </a:rPr>
              <a:t>Community Engagement</a:t>
            </a:r>
            <a:endParaRPr sz="2700">
              <a:latin typeface="Open Sans"/>
              <a:ea typeface="Open Sans"/>
              <a:cs typeface="Open Sans"/>
              <a:sym typeface="Open Sans"/>
            </a:endParaRPr>
          </a:p>
        </p:txBody>
      </p:sp>
      <p:sp>
        <p:nvSpPr>
          <p:cNvPr id="662" name="Google Shape;662;p70"/>
          <p:cNvSpPr txBox="1"/>
          <p:nvPr/>
        </p:nvSpPr>
        <p:spPr>
          <a:xfrm>
            <a:off x="12153581" y="5815444"/>
            <a:ext cx="3539100" cy="15237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700">
                <a:latin typeface="Open Sans"/>
                <a:ea typeface="Open Sans"/>
                <a:cs typeface="Open Sans"/>
                <a:sym typeface="Open Sans"/>
              </a:rPr>
              <a:t>Thought &amp; Tech Leadership Across Key Technologies </a:t>
            </a:r>
            <a:endParaRPr sz="2700">
              <a:latin typeface="Open Sans"/>
              <a:ea typeface="Open Sans"/>
              <a:cs typeface="Open Sans"/>
              <a:sym typeface="Open Sans"/>
            </a:endParaRPr>
          </a:p>
        </p:txBody>
      </p:sp>
      <p:pic>
        <p:nvPicPr>
          <p:cNvPr id="663" name="Google Shape;663;p70"/>
          <p:cNvPicPr preferRelativeResize="0"/>
          <p:nvPr/>
        </p:nvPicPr>
        <p:blipFill>
          <a:blip r:embed="rId3">
            <a:alphaModFix/>
          </a:blip>
          <a:stretch>
            <a:fillRect/>
          </a:stretch>
        </p:blipFill>
        <p:spPr>
          <a:xfrm>
            <a:off x="2886654" y="3696769"/>
            <a:ext cx="1648687" cy="1378687"/>
          </a:xfrm>
          <a:prstGeom prst="rect">
            <a:avLst/>
          </a:prstGeom>
          <a:noFill/>
          <a:ln>
            <a:noFill/>
          </a:ln>
        </p:spPr>
      </p:pic>
      <p:pic>
        <p:nvPicPr>
          <p:cNvPr id="664" name="Google Shape;664;p70"/>
          <p:cNvPicPr preferRelativeResize="0"/>
          <p:nvPr/>
        </p:nvPicPr>
        <p:blipFill>
          <a:blip r:embed="rId4">
            <a:alphaModFix/>
          </a:blip>
          <a:stretch>
            <a:fillRect/>
          </a:stretch>
        </p:blipFill>
        <p:spPr>
          <a:xfrm>
            <a:off x="7837125" y="3696769"/>
            <a:ext cx="1731825" cy="1550438"/>
          </a:xfrm>
          <a:prstGeom prst="rect">
            <a:avLst/>
          </a:prstGeom>
          <a:noFill/>
          <a:ln>
            <a:noFill/>
          </a:ln>
        </p:spPr>
      </p:pic>
      <p:pic>
        <p:nvPicPr>
          <p:cNvPr id="665" name="Google Shape;665;p70"/>
          <p:cNvPicPr preferRelativeResize="0"/>
          <p:nvPr/>
        </p:nvPicPr>
        <p:blipFill>
          <a:blip r:embed="rId5">
            <a:alphaModFix/>
          </a:blip>
          <a:stretch>
            <a:fillRect/>
          </a:stretch>
        </p:blipFill>
        <p:spPr>
          <a:xfrm>
            <a:off x="13007849" y="3675038"/>
            <a:ext cx="1830712" cy="1550438"/>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71"/>
          <p:cNvSpPr/>
          <p:nvPr/>
        </p:nvSpPr>
        <p:spPr>
          <a:xfrm>
            <a:off x="822450" y="2892000"/>
            <a:ext cx="16527600" cy="6496800"/>
          </a:xfrm>
          <a:prstGeom prst="rect">
            <a:avLst/>
          </a:prstGeom>
          <a:solidFill>
            <a:srgbClr val="EFEFEF"/>
          </a:solid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400"/>
              <a:buFont typeface="Arial"/>
              <a:buNone/>
            </a:pPr>
            <a:r>
              <a:t/>
            </a:r>
            <a:endParaRPr i="0" sz="2400" u="none" cap="none" strike="noStrike">
              <a:solidFill>
                <a:srgbClr val="3F4749"/>
              </a:solidFill>
              <a:latin typeface="Open Sans"/>
              <a:ea typeface="Open Sans"/>
              <a:cs typeface="Open Sans"/>
              <a:sym typeface="Open Sans"/>
            </a:endParaRPr>
          </a:p>
        </p:txBody>
      </p:sp>
      <p:sp>
        <p:nvSpPr>
          <p:cNvPr id="671" name="Google Shape;671;p71"/>
          <p:cNvSpPr txBox="1"/>
          <p:nvPr/>
        </p:nvSpPr>
        <p:spPr>
          <a:xfrm>
            <a:off x="2192888" y="3061200"/>
            <a:ext cx="7363800" cy="64968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Clr>
                <a:schemeClr val="dk1"/>
              </a:buClr>
              <a:buSzPts val="2300"/>
              <a:buFont typeface="Arial"/>
              <a:buNone/>
            </a:pPr>
            <a:r>
              <a:rPr b="1" lang="en" sz="2400">
                <a:solidFill>
                  <a:schemeClr val="dk1"/>
                </a:solidFill>
                <a:latin typeface="Open Sans"/>
                <a:ea typeface="Open Sans"/>
                <a:cs typeface="Open Sans"/>
                <a:sym typeface="Open Sans"/>
              </a:rPr>
              <a:t>LF AI &amp; Data Outreach Committee</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Participate in the marketing committee monthly to engage with your peers in the cloud native space.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 sz="2400">
                <a:solidFill>
                  <a:schemeClr val="dk1"/>
                </a:solidFill>
                <a:latin typeface="Open Sans"/>
                <a:ea typeface="Open Sans"/>
                <a:cs typeface="Open Sans"/>
                <a:sym typeface="Open Sans"/>
              </a:rPr>
              <a:t>LF AI &amp; Data</a:t>
            </a:r>
            <a:r>
              <a:rPr b="1" lang="en" sz="2400">
                <a:solidFill>
                  <a:schemeClr val="dk1"/>
                </a:solidFill>
                <a:latin typeface="Open Sans"/>
                <a:ea typeface="Open Sans"/>
                <a:cs typeface="Open Sans"/>
                <a:sym typeface="Open Sans"/>
              </a:rPr>
              <a:t> Online Programs</a:t>
            </a:r>
            <a:endParaRPr b="1" sz="2400">
              <a:solidFill>
                <a:schemeClr val="accent2"/>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Showcase your organization’s open source technology by educating new and </a:t>
            </a:r>
            <a:br>
              <a:rPr lang="en" sz="2100">
                <a:solidFill>
                  <a:schemeClr val="dk1"/>
                </a:solidFill>
                <a:latin typeface="Open Sans"/>
                <a:ea typeface="Open Sans"/>
                <a:cs typeface="Open Sans"/>
                <a:sym typeface="Open Sans"/>
              </a:rPr>
            </a:br>
            <a:r>
              <a:rPr lang="en" sz="2100">
                <a:solidFill>
                  <a:schemeClr val="dk1"/>
                </a:solidFill>
                <a:latin typeface="Open Sans"/>
                <a:ea typeface="Open Sans"/>
                <a:cs typeface="Open Sans"/>
                <a:sym typeface="Open Sans"/>
              </a:rPr>
              <a:t>existing community members about best practices, trends, and new technologies</a:t>
            </a:r>
            <a:r>
              <a:rPr lang="en" sz="2100">
                <a:solidFill>
                  <a:schemeClr val="dk1"/>
                </a:solidFill>
                <a:latin typeface="Open Sans"/>
                <a:ea typeface="Open Sans"/>
                <a:cs typeface="Open Sans"/>
                <a:sym typeface="Open Sans"/>
              </a:rPr>
              <a:t>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91440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 sz="2400">
                <a:solidFill>
                  <a:schemeClr val="dk1"/>
                </a:solidFill>
                <a:latin typeface="Open Sans"/>
                <a:ea typeface="Open Sans"/>
                <a:cs typeface="Open Sans"/>
                <a:sym typeface="Open Sans"/>
              </a:rPr>
              <a:t>LF AI &amp; Data Blog</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Showcase your thought-leadership and industry commentary, as well as share technical walkthroughs for LF AI &amp; Data projects here.</a:t>
            </a:r>
            <a:endParaRPr sz="2100">
              <a:solidFill>
                <a:schemeClr val="dk1"/>
              </a:solidFill>
              <a:latin typeface="Open Sans"/>
              <a:ea typeface="Open Sans"/>
              <a:cs typeface="Open Sans"/>
              <a:sym typeface="Open Sans"/>
            </a:endParaRPr>
          </a:p>
          <a:p>
            <a:pPr indent="0" lvl="0" marL="182880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p:txBody>
      </p:sp>
      <p:sp>
        <p:nvSpPr>
          <p:cNvPr id="672" name="Google Shape;672;p71"/>
          <p:cNvSpPr txBox="1"/>
          <p:nvPr/>
        </p:nvSpPr>
        <p:spPr>
          <a:xfrm>
            <a:off x="10780038" y="3072013"/>
            <a:ext cx="6526200" cy="64752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Clr>
                <a:schemeClr val="dk1"/>
              </a:buClr>
              <a:buSzPts val="2300"/>
              <a:buFont typeface="Arial"/>
              <a:buNone/>
            </a:pPr>
            <a:r>
              <a:rPr b="1" lang="en" sz="2400">
                <a:latin typeface="Open Sans"/>
                <a:ea typeface="Open Sans"/>
                <a:cs typeface="Open Sans"/>
                <a:sym typeface="Open Sans"/>
              </a:rPr>
              <a:t>LF AI &amp; Data Summit </a:t>
            </a:r>
            <a:endParaRPr b="1" sz="2400">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LF AI &amp; Data organizes its own community’s open source developer summits focused on open source AI and Data technologies.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 sz="2400">
                <a:solidFill>
                  <a:schemeClr val="dk1"/>
                </a:solidFill>
                <a:latin typeface="Open Sans"/>
                <a:ea typeface="Open Sans"/>
                <a:cs typeface="Open Sans"/>
                <a:sym typeface="Open Sans"/>
              </a:rPr>
              <a:t>Public Relations &amp; Analyst Relations Support</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LF AI &amp; Data supports members with analyst reports and research highlights.</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100">
              <a:solidFill>
                <a:schemeClr val="dk1"/>
              </a:solidFill>
              <a:latin typeface="Open Sans"/>
              <a:ea typeface="Open Sans"/>
              <a:cs typeface="Open Sans"/>
              <a:sym typeface="Open Sans"/>
            </a:endParaRPr>
          </a:p>
        </p:txBody>
      </p:sp>
      <p:sp>
        <p:nvSpPr>
          <p:cNvPr id="673" name="Google Shape;673;p71"/>
          <p:cNvSpPr/>
          <p:nvPr/>
        </p:nvSpPr>
        <p:spPr>
          <a:xfrm>
            <a:off x="822450" y="1793000"/>
            <a:ext cx="16493400" cy="1241400"/>
          </a:xfrm>
          <a:prstGeom prst="rect">
            <a:avLst/>
          </a:prstGeom>
          <a:gradFill>
            <a:gsLst>
              <a:gs pos="0">
                <a:schemeClr val="accent1"/>
              </a:gs>
              <a:gs pos="96000">
                <a:srgbClr val="660066"/>
              </a:gs>
              <a:gs pos="100000">
                <a:schemeClr val="accent2"/>
              </a:gs>
            </a:gsLst>
            <a:lin ang="2399547" scaled="0"/>
          </a:gra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Clr>
                <a:schemeClr val="dk1"/>
              </a:buClr>
              <a:buSzPts val="2300"/>
              <a:buFont typeface="Arial"/>
              <a:buNone/>
            </a:pPr>
            <a:r>
              <a:rPr b="1" lang="en" sz="2600">
                <a:solidFill>
                  <a:srgbClr val="FFFFFF"/>
                </a:solidFill>
                <a:latin typeface="Open Sans"/>
                <a:ea typeface="Open Sans"/>
                <a:cs typeface="Open Sans"/>
                <a:sym typeface="Open Sans"/>
              </a:rPr>
              <a:t>Broaden your reach and awareness in the community with LF AI &amp; Data marketing programs. </a:t>
            </a:r>
            <a:br>
              <a:rPr b="1" lang="en" sz="2600">
                <a:solidFill>
                  <a:srgbClr val="FFFFFF"/>
                </a:solidFill>
                <a:latin typeface="Open Sans"/>
                <a:ea typeface="Open Sans"/>
                <a:cs typeface="Open Sans"/>
                <a:sym typeface="Open Sans"/>
              </a:rPr>
            </a:br>
            <a:r>
              <a:rPr b="1" lang="en" sz="2600">
                <a:solidFill>
                  <a:srgbClr val="FFFFFF"/>
                </a:solidFill>
                <a:latin typeface="Open Sans"/>
                <a:ea typeface="Open Sans"/>
                <a:cs typeface="Open Sans"/>
                <a:sym typeface="Open Sans"/>
              </a:rPr>
              <a:t>As a member you can participate in:</a:t>
            </a:r>
            <a:endParaRPr b="1" sz="2600">
              <a:solidFill>
                <a:srgbClr val="FFFFFF"/>
              </a:solidFill>
              <a:latin typeface="Open Sans"/>
              <a:ea typeface="Open Sans"/>
              <a:cs typeface="Open Sans"/>
              <a:sym typeface="Open Sans"/>
            </a:endParaRPr>
          </a:p>
        </p:txBody>
      </p:sp>
      <p:pic>
        <p:nvPicPr>
          <p:cNvPr id="674" name="Google Shape;674;p71"/>
          <p:cNvPicPr preferRelativeResize="0"/>
          <p:nvPr/>
        </p:nvPicPr>
        <p:blipFill>
          <a:blip r:embed="rId3">
            <a:alphaModFix/>
          </a:blip>
          <a:stretch>
            <a:fillRect/>
          </a:stretch>
        </p:blipFill>
        <p:spPr>
          <a:xfrm>
            <a:off x="1301288" y="3296700"/>
            <a:ext cx="952462" cy="952462"/>
          </a:xfrm>
          <a:prstGeom prst="rect">
            <a:avLst/>
          </a:prstGeom>
          <a:noFill/>
          <a:ln>
            <a:noFill/>
          </a:ln>
        </p:spPr>
      </p:pic>
      <p:pic>
        <p:nvPicPr>
          <p:cNvPr id="675" name="Google Shape;675;p71"/>
          <p:cNvPicPr preferRelativeResize="0"/>
          <p:nvPr/>
        </p:nvPicPr>
        <p:blipFill>
          <a:blip r:embed="rId4">
            <a:alphaModFix/>
          </a:blip>
          <a:stretch>
            <a:fillRect/>
          </a:stretch>
        </p:blipFill>
        <p:spPr>
          <a:xfrm>
            <a:off x="1095938" y="5655300"/>
            <a:ext cx="1064439" cy="1064439"/>
          </a:xfrm>
          <a:prstGeom prst="rect">
            <a:avLst/>
          </a:prstGeom>
          <a:noFill/>
          <a:ln>
            <a:noFill/>
          </a:ln>
        </p:spPr>
      </p:pic>
      <p:pic>
        <p:nvPicPr>
          <p:cNvPr id="676" name="Google Shape;676;p71"/>
          <p:cNvPicPr preferRelativeResize="0"/>
          <p:nvPr/>
        </p:nvPicPr>
        <p:blipFill>
          <a:blip r:embed="rId5">
            <a:alphaModFix/>
          </a:blip>
          <a:stretch>
            <a:fillRect/>
          </a:stretch>
        </p:blipFill>
        <p:spPr>
          <a:xfrm>
            <a:off x="1123931" y="8165663"/>
            <a:ext cx="1008449" cy="1008449"/>
          </a:xfrm>
          <a:prstGeom prst="rect">
            <a:avLst/>
          </a:prstGeom>
          <a:noFill/>
          <a:ln>
            <a:noFill/>
          </a:ln>
        </p:spPr>
      </p:pic>
      <p:pic>
        <p:nvPicPr>
          <p:cNvPr id="677" name="Google Shape;677;p71"/>
          <p:cNvPicPr preferRelativeResize="0"/>
          <p:nvPr/>
        </p:nvPicPr>
        <p:blipFill>
          <a:blip r:embed="rId6">
            <a:alphaModFix/>
          </a:blip>
          <a:stretch>
            <a:fillRect/>
          </a:stretch>
        </p:blipFill>
        <p:spPr>
          <a:xfrm>
            <a:off x="9641437" y="3296700"/>
            <a:ext cx="952462" cy="952462"/>
          </a:xfrm>
          <a:prstGeom prst="rect">
            <a:avLst/>
          </a:prstGeom>
          <a:noFill/>
          <a:ln>
            <a:noFill/>
          </a:ln>
        </p:spPr>
      </p:pic>
      <p:pic>
        <p:nvPicPr>
          <p:cNvPr id="678" name="Google Shape;678;p71"/>
          <p:cNvPicPr preferRelativeResize="0"/>
          <p:nvPr/>
        </p:nvPicPr>
        <p:blipFill>
          <a:blip r:embed="rId7">
            <a:alphaModFix/>
          </a:blip>
          <a:stretch>
            <a:fillRect/>
          </a:stretch>
        </p:blipFill>
        <p:spPr>
          <a:xfrm>
            <a:off x="9589181" y="5561363"/>
            <a:ext cx="1158374" cy="1158374"/>
          </a:xfrm>
          <a:prstGeom prst="rect">
            <a:avLst/>
          </a:prstGeom>
          <a:noFill/>
          <a:ln>
            <a:noFill/>
          </a:ln>
        </p:spPr>
      </p:pic>
      <p:sp>
        <p:nvSpPr>
          <p:cNvPr id="679" name="Google Shape;679;p7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80" name="Google Shape;680;p71"/>
          <p:cNvSpPr txBox="1"/>
          <p:nvPr>
            <p:ph type="title"/>
          </p:nvPr>
        </p:nvSpPr>
        <p:spPr>
          <a:xfrm>
            <a:off x="914400" y="38530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72"/>
          <p:cNvSpPr/>
          <p:nvPr/>
        </p:nvSpPr>
        <p:spPr>
          <a:xfrm>
            <a:off x="736000" y="2663400"/>
            <a:ext cx="16614000" cy="6834900"/>
          </a:xfrm>
          <a:prstGeom prst="rect">
            <a:avLst/>
          </a:prstGeom>
          <a:solidFill>
            <a:srgbClr val="EFEFEF"/>
          </a:solid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F4749"/>
              </a:solidFill>
              <a:latin typeface="Century Gothic"/>
              <a:ea typeface="Century Gothic"/>
              <a:cs typeface="Century Gothic"/>
              <a:sym typeface="Century Gothic"/>
            </a:endParaRPr>
          </a:p>
        </p:txBody>
      </p:sp>
      <p:sp>
        <p:nvSpPr>
          <p:cNvPr id="686" name="Google Shape;686;p72"/>
          <p:cNvSpPr/>
          <p:nvPr/>
        </p:nvSpPr>
        <p:spPr>
          <a:xfrm>
            <a:off x="736050" y="1528988"/>
            <a:ext cx="16614000" cy="1342800"/>
          </a:xfrm>
          <a:prstGeom prst="rect">
            <a:avLst/>
          </a:prstGeom>
          <a:gradFill>
            <a:gsLst>
              <a:gs pos="0">
                <a:schemeClr val="accent1"/>
              </a:gs>
              <a:gs pos="96000">
                <a:srgbClr val="660066"/>
              </a:gs>
              <a:gs pos="100000">
                <a:schemeClr val="accent2"/>
              </a:gs>
            </a:gsLst>
            <a:lin ang="2399547" scaled="0"/>
          </a:gra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Clr>
                <a:schemeClr val="dk1"/>
              </a:buClr>
              <a:buSzPts val="1700"/>
              <a:buFont typeface="Arial"/>
              <a:buNone/>
            </a:pPr>
            <a:r>
              <a:rPr b="1" lang="en" sz="2600">
                <a:solidFill>
                  <a:schemeClr val="lt1"/>
                </a:solidFill>
                <a:latin typeface="Open Sans"/>
                <a:ea typeface="Open Sans"/>
                <a:cs typeface="Open Sans"/>
                <a:sym typeface="Open Sans"/>
              </a:rPr>
              <a:t>LF AI &amp; Data is a constellation of open source projects. Our members leverage many efforts to engage with our project’s ecosystems and share their stories. As a member you can participate in:</a:t>
            </a:r>
            <a:endParaRPr b="1" sz="2600">
              <a:solidFill>
                <a:srgbClr val="FFFFFF"/>
              </a:solidFill>
              <a:latin typeface="Open Sans"/>
              <a:ea typeface="Open Sans"/>
              <a:cs typeface="Open Sans"/>
              <a:sym typeface="Open Sans"/>
            </a:endParaRPr>
          </a:p>
        </p:txBody>
      </p:sp>
      <p:pic>
        <p:nvPicPr>
          <p:cNvPr id="687" name="Google Shape;687;p72"/>
          <p:cNvPicPr preferRelativeResize="0"/>
          <p:nvPr/>
        </p:nvPicPr>
        <p:blipFill>
          <a:blip r:embed="rId3">
            <a:alphaModFix/>
          </a:blip>
          <a:stretch>
            <a:fillRect/>
          </a:stretch>
        </p:blipFill>
        <p:spPr>
          <a:xfrm>
            <a:off x="9448375" y="5129663"/>
            <a:ext cx="952462" cy="952500"/>
          </a:xfrm>
          <a:prstGeom prst="rect">
            <a:avLst/>
          </a:prstGeom>
          <a:noFill/>
          <a:ln>
            <a:noFill/>
          </a:ln>
        </p:spPr>
      </p:pic>
      <p:sp>
        <p:nvSpPr>
          <p:cNvPr id="688" name="Google Shape;688;p72"/>
          <p:cNvSpPr txBox="1"/>
          <p:nvPr/>
        </p:nvSpPr>
        <p:spPr>
          <a:xfrm>
            <a:off x="10400850" y="2871800"/>
            <a:ext cx="6828000" cy="6834900"/>
          </a:xfrm>
          <a:prstGeom prst="rect">
            <a:avLst/>
          </a:prstGeom>
          <a:noFill/>
          <a:ln>
            <a:noFill/>
          </a:ln>
        </p:spPr>
        <p:txBody>
          <a:bodyPr anchorCtr="0" anchor="t" bIns="182850" lIns="182850" spcFirstLastPara="1" rIns="182850" wrap="square" tIns="182850">
            <a:noAutofit/>
          </a:bodyPr>
          <a:lstStyle/>
          <a:p>
            <a:pPr indent="0" lvl="0" marL="0" rtl="0" algn="l">
              <a:lnSpc>
                <a:spcPct val="115000"/>
              </a:lnSpc>
              <a:spcBef>
                <a:spcPts val="0"/>
              </a:spcBef>
              <a:spcAft>
                <a:spcPts val="0"/>
              </a:spcAft>
              <a:buNone/>
            </a:pPr>
            <a:r>
              <a:rPr b="1" lang="en" sz="2400">
                <a:solidFill>
                  <a:schemeClr val="dk1"/>
                </a:solidFill>
                <a:latin typeface="Open Sans"/>
                <a:ea typeface="Open Sans"/>
                <a:cs typeface="Open Sans"/>
                <a:sym typeface="Open Sans"/>
              </a:rPr>
              <a:t>BI &amp; AI </a:t>
            </a:r>
            <a:endParaRPr b="1"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rPr lang="en" sz="21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2100">
              <a:solidFill>
                <a:srgbClr val="676767"/>
              </a:solidFill>
              <a:highlight>
                <a:srgbClr val="FFFFFF"/>
              </a:highlight>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t/>
            </a:r>
            <a:endParaRPr b="1" sz="26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rPr b="1" lang="en" sz="2400">
                <a:solidFill>
                  <a:schemeClr val="dk1"/>
                </a:solidFill>
                <a:latin typeface="Open Sans"/>
                <a:ea typeface="Open Sans"/>
                <a:cs typeface="Open Sans"/>
                <a:sym typeface="Open Sans"/>
              </a:rPr>
              <a:t>LF AI &amp; Data Day</a:t>
            </a:r>
            <a:endParaRPr b="1"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rPr lang="en" sz="2100">
                <a:solidFill>
                  <a:schemeClr val="dk1"/>
                </a:solidFill>
                <a:latin typeface="Open Sans"/>
                <a:ea typeface="Open Sans"/>
                <a:cs typeface="Open Sans"/>
                <a:sym typeface="Open Sans"/>
              </a:rPr>
              <a:t>A 1-day event organized multiple times per year focused on specific technical projects and collaboration ongoing in LF AI &amp; Data </a:t>
            </a:r>
            <a:endParaRPr b="1" sz="23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000">
              <a:latin typeface="Open Sans"/>
              <a:ea typeface="Open Sans"/>
              <a:cs typeface="Open Sans"/>
              <a:sym typeface="Open Sans"/>
            </a:endParaRPr>
          </a:p>
        </p:txBody>
      </p:sp>
      <p:pic>
        <p:nvPicPr>
          <p:cNvPr id="689" name="Google Shape;689;p72"/>
          <p:cNvPicPr preferRelativeResize="0"/>
          <p:nvPr/>
        </p:nvPicPr>
        <p:blipFill>
          <a:blip r:embed="rId4">
            <a:alphaModFix/>
          </a:blip>
          <a:stretch>
            <a:fillRect/>
          </a:stretch>
        </p:blipFill>
        <p:spPr>
          <a:xfrm>
            <a:off x="9448387" y="3084881"/>
            <a:ext cx="952462" cy="952462"/>
          </a:xfrm>
          <a:prstGeom prst="rect">
            <a:avLst/>
          </a:prstGeom>
          <a:noFill/>
          <a:ln>
            <a:noFill/>
          </a:ln>
        </p:spPr>
      </p:pic>
      <p:sp>
        <p:nvSpPr>
          <p:cNvPr id="690" name="Google Shape;690;p72"/>
          <p:cNvSpPr txBox="1"/>
          <p:nvPr/>
        </p:nvSpPr>
        <p:spPr>
          <a:xfrm>
            <a:off x="2025850" y="2871800"/>
            <a:ext cx="6828000" cy="6834900"/>
          </a:xfrm>
          <a:prstGeom prst="rect">
            <a:avLst/>
          </a:prstGeom>
          <a:noFill/>
          <a:ln>
            <a:noFill/>
          </a:ln>
        </p:spPr>
        <p:txBody>
          <a:bodyPr anchorCtr="0" anchor="ctr" bIns="182850" lIns="182850" spcFirstLastPara="1" rIns="182850" wrap="square" tIns="182850">
            <a:noAutofit/>
          </a:bodyPr>
          <a:lstStyle/>
          <a:p>
            <a:pPr indent="0" lvl="0" marL="0" rtl="0" algn="l">
              <a:lnSpc>
                <a:spcPct val="115000"/>
              </a:lnSpc>
              <a:spcBef>
                <a:spcPts val="0"/>
              </a:spcBef>
              <a:spcAft>
                <a:spcPts val="0"/>
              </a:spcAft>
              <a:buClr>
                <a:schemeClr val="dk1"/>
              </a:buClr>
              <a:buSzPts val="1700"/>
              <a:buFont typeface="Arial"/>
              <a:buNone/>
            </a:pPr>
            <a:r>
              <a:t/>
            </a:r>
            <a:endParaRPr b="1" sz="2400">
              <a:solidFill>
                <a:schemeClr val="dk1"/>
              </a:solidFill>
              <a:latin typeface="Century Gothic"/>
              <a:ea typeface="Century Gothic"/>
              <a:cs typeface="Century Gothic"/>
              <a:sym typeface="Century Gothic"/>
            </a:endParaRPr>
          </a:p>
          <a:p>
            <a:pPr indent="0" lvl="0" marL="0" rtl="0" algn="l">
              <a:lnSpc>
                <a:spcPct val="115000"/>
              </a:lnSpc>
              <a:spcBef>
                <a:spcPts val="0"/>
              </a:spcBef>
              <a:spcAft>
                <a:spcPts val="0"/>
              </a:spcAft>
              <a:buClr>
                <a:schemeClr val="dk1"/>
              </a:buClr>
              <a:buSzPts val="1700"/>
              <a:buFont typeface="Arial"/>
              <a:buNone/>
            </a:pPr>
            <a:r>
              <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700"/>
              <a:buFont typeface="Arial"/>
              <a:buNone/>
            </a:pPr>
            <a:r>
              <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700"/>
              <a:buFont typeface="Arial"/>
              <a:buNone/>
            </a:pPr>
            <a:r>
              <a:rPr b="1" lang="en" sz="2400">
                <a:solidFill>
                  <a:schemeClr val="dk1"/>
                </a:solidFill>
                <a:latin typeface="Open Sans"/>
                <a:ea typeface="Open Sans"/>
                <a:cs typeface="Open Sans"/>
                <a:sym typeface="Open Sans"/>
              </a:rPr>
              <a:t>ML Workflow and Interoperability </a:t>
            </a:r>
            <a:endParaRPr b="1" sz="2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rPr lang="en" sz="2100">
                <a:solidFill>
                  <a:schemeClr val="dk1"/>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700"/>
              <a:buFont typeface="Arial"/>
              <a:buNone/>
            </a:pPr>
            <a:r>
              <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Clr>
                <a:schemeClr val="dk1"/>
              </a:buClr>
              <a:buSzPts val="1700"/>
              <a:buFont typeface="Arial"/>
              <a:buNone/>
            </a:pPr>
            <a:r>
              <a:rPr b="1" lang="en" sz="2400">
                <a:solidFill>
                  <a:schemeClr val="dk1"/>
                </a:solidFill>
                <a:latin typeface="Open Sans"/>
                <a:ea typeface="Open Sans"/>
                <a:cs typeface="Open Sans"/>
                <a:sym typeface="Open Sans"/>
              </a:rPr>
              <a:t>Trusted AI</a:t>
            </a:r>
            <a:endParaRPr b="1" sz="2400">
              <a:solidFill>
                <a:schemeClr val="dk1"/>
              </a:solidFill>
              <a:latin typeface="Open Sans"/>
              <a:ea typeface="Open Sans"/>
              <a:cs typeface="Open Sans"/>
              <a:sym typeface="Open Sans"/>
            </a:endParaRPr>
          </a:p>
          <a:p>
            <a:pPr indent="0" lvl="0" marL="0" rtl="0" algn="l">
              <a:spcBef>
                <a:spcPts val="0"/>
              </a:spcBef>
              <a:spcAft>
                <a:spcPts val="0"/>
              </a:spcAft>
              <a:buNone/>
            </a:pPr>
            <a:r>
              <a:rPr lang="en" sz="2100">
                <a:solidFill>
                  <a:schemeClr val="dk1"/>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4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400">
                <a:solidFill>
                  <a:schemeClr val="dk1"/>
                </a:solidFill>
                <a:latin typeface="Open Sans"/>
                <a:ea typeface="Open Sans"/>
                <a:cs typeface="Open Sans"/>
                <a:sym typeface="Open Sans"/>
              </a:rPr>
              <a:t>DataOps</a:t>
            </a:r>
            <a:endParaRPr sz="2000">
              <a:solidFill>
                <a:schemeClr val="dk1"/>
              </a:solidFill>
              <a:latin typeface="Open Sans"/>
              <a:ea typeface="Open Sans"/>
              <a:cs typeface="Open Sans"/>
              <a:sym typeface="Open Sans"/>
            </a:endParaRPr>
          </a:p>
          <a:p>
            <a:pPr indent="0" lvl="0" marL="0" rtl="0" algn="l">
              <a:spcBef>
                <a:spcPts val="0"/>
              </a:spcBef>
              <a:spcAft>
                <a:spcPts val="0"/>
              </a:spcAft>
              <a:buNone/>
            </a:pPr>
            <a:r>
              <a:rPr lang="en" sz="21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2100">
              <a:latin typeface="Open Sans"/>
              <a:ea typeface="Open Sans"/>
              <a:cs typeface="Open Sans"/>
              <a:sym typeface="Open Sans"/>
            </a:endParaRPr>
          </a:p>
          <a:p>
            <a:pPr indent="0" lvl="0" marL="0" rtl="0" algn="l">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br>
              <a:rPr lang="en" sz="2000">
                <a:solidFill>
                  <a:schemeClr val="dk1"/>
                </a:solidFill>
                <a:latin typeface="Open Sans"/>
                <a:ea typeface="Open Sans"/>
                <a:cs typeface="Open Sans"/>
                <a:sym typeface="Open Sans"/>
              </a:rPr>
            </a:b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182880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p:txBody>
      </p:sp>
      <p:pic>
        <p:nvPicPr>
          <p:cNvPr id="691" name="Google Shape;691;p72"/>
          <p:cNvPicPr preferRelativeResize="0"/>
          <p:nvPr/>
        </p:nvPicPr>
        <p:blipFill>
          <a:blip r:embed="rId5">
            <a:alphaModFix/>
          </a:blip>
          <a:stretch>
            <a:fillRect/>
          </a:stretch>
        </p:blipFill>
        <p:spPr>
          <a:xfrm>
            <a:off x="1045952" y="5129663"/>
            <a:ext cx="952462" cy="952490"/>
          </a:xfrm>
          <a:prstGeom prst="rect">
            <a:avLst/>
          </a:prstGeom>
          <a:noFill/>
          <a:ln>
            <a:noFill/>
          </a:ln>
        </p:spPr>
      </p:pic>
      <p:pic>
        <p:nvPicPr>
          <p:cNvPr id="692" name="Google Shape;692;p72"/>
          <p:cNvPicPr preferRelativeResize="0"/>
          <p:nvPr/>
        </p:nvPicPr>
        <p:blipFill>
          <a:blip r:embed="rId6">
            <a:alphaModFix/>
          </a:blip>
          <a:stretch>
            <a:fillRect/>
          </a:stretch>
        </p:blipFill>
        <p:spPr>
          <a:xfrm>
            <a:off x="1045969" y="7620225"/>
            <a:ext cx="952462" cy="952462"/>
          </a:xfrm>
          <a:prstGeom prst="rect">
            <a:avLst/>
          </a:prstGeom>
          <a:noFill/>
          <a:ln>
            <a:noFill/>
          </a:ln>
        </p:spPr>
      </p:pic>
      <p:pic>
        <p:nvPicPr>
          <p:cNvPr id="693" name="Google Shape;693;p72"/>
          <p:cNvPicPr preferRelativeResize="0"/>
          <p:nvPr/>
        </p:nvPicPr>
        <p:blipFill>
          <a:blip r:embed="rId7">
            <a:alphaModFix/>
          </a:blip>
          <a:stretch>
            <a:fillRect/>
          </a:stretch>
        </p:blipFill>
        <p:spPr>
          <a:xfrm>
            <a:off x="1079175" y="3118088"/>
            <a:ext cx="886049" cy="886049"/>
          </a:xfrm>
          <a:prstGeom prst="rect">
            <a:avLst/>
          </a:prstGeom>
          <a:noFill/>
          <a:ln>
            <a:noFill/>
          </a:ln>
        </p:spPr>
      </p:pic>
      <p:sp>
        <p:nvSpPr>
          <p:cNvPr id="694" name="Google Shape;694;p7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95" name="Google Shape;695;p72"/>
          <p:cNvSpPr txBox="1"/>
          <p:nvPr>
            <p:ph type="title"/>
          </p:nvPr>
        </p:nvSpPr>
        <p:spPr>
          <a:xfrm>
            <a:off x="914400" y="38360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p73"/>
          <p:cNvSpPr/>
          <p:nvPr/>
        </p:nvSpPr>
        <p:spPr>
          <a:xfrm>
            <a:off x="736013" y="3367013"/>
            <a:ext cx="16614000" cy="5649900"/>
          </a:xfrm>
          <a:prstGeom prst="rect">
            <a:avLst/>
          </a:prstGeom>
          <a:solidFill>
            <a:srgbClr val="EFEFEF"/>
          </a:solidFill>
          <a:ln>
            <a:noFill/>
          </a:ln>
        </p:spPr>
        <p:txBody>
          <a:bodyPr anchorCtr="0" anchor="t" bIns="182850" lIns="182850" spcFirstLastPara="1" rIns="182850" wrap="square" tIns="18285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rgbClr val="3F4749"/>
              </a:solidFill>
              <a:latin typeface="Century Gothic"/>
              <a:ea typeface="Century Gothic"/>
              <a:cs typeface="Century Gothic"/>
              <a:sym typeface="Century Gothic"/>
            </a:endParaRPr>
          </a:p>
        </p:txBody>
      </p:sp>
      <p:sp>
        <p:nvSpPr>
          <p:cNvPr id="701" name="Google Shape;701;p73"/>
          <p:cNvSpPr txBox="1"/>
          <p:nvPr/>
        </p:nvSpPr>
        <p:spPr>
          <a:xfrm>
            <a:off x="2152463" y="3575403"/>
            <a:ext cx="6828000" cy="5441400"/>
          </a:xfrm>
          <a:prstGeom prst="rect">
            <a:avLst/>
          </a:prstGeom>
          <a:noFill/>
          <a:ln>
            <a:noFill/>
          </a:ln>
        </p:spPr>
        <p:txBody>
          <a:bodyPr anchorCtr="0" anchor="ctr" bIns="182850" lIns="182850" spcFirstLastPara="1" rIns="182850" wrap="square" tIns="182850">
            <a:noAutofit/>
          </a:bodyPr>
          <a:lstStyle/>
          <a:p>
            <a:pPr indent="0" lvl="0" marL="0" rtl="0" algn="l">
              <a:lnSpc>
                <a:spcPct val="100000"/>
              </a:lnSpc>
              <a:spcBef>
                <a:spcPts val="0"/>
              </a:spcBef>
              <a:spcAft>
                <a:spcPts val="0"/>
              </a:spcAft>
              <a:buNone/>
            </a:pPr>
            <a:r>
              <a:t/>
            </a:r>
            <a:endParaRPr b="1" sz="2400">
              <a:latin typeface="Open Sans"/>
              <a:ea typeface="Open Sans"/>
              <a:cs typeface="Open Sans"/>
              <a:sym typeface="Open Sans"/>
            </a:endParaRPr>
          </a:p>
          <a:p>
            <a:pPr indent="0" lvl="0" marL="0" rtl="0" algn="l">
              <a:lnSpc>
                <a:spcPct val="100000"/>
              </a:lnSpc>
              <a:spcBef>
                <a:spcPts val="0"/>
              </a:spcBef>
              <a:spcAft>
                <a:spcPts val="0"/>
              </a:spcAft>
              <a:buNone/>
            </a:pPr>
            <a:r>
              <a:t/>
            </a:r>
            <a:endParaRPr b="1" sz="2400">
              <a:latin typeface="Open Sans"/>
              <a:ea typeface="Open Sans"/>
              <a:cs typeface="Open Sans"/>
              <a:sym typeface="Open Sans"/>
            </a:endParaRPr>
          </a:p>
          <a:p>
            <a:pPr indent="0" lvl="0" marL="0" rtl="0" algn="l">
              <a:lnSpc>
                <a:spcPct val="100000"/>
              </a:lnSpc>
              <a:spcBef>
                <a:spcPts val="0"/>
              </a:spcBef>
              <a:spcAft>
                <a:spcPts val="0"/>
              </a:spcAft>
              <a:buNone/>
            </a:pPr>
            <a:r>
              <a:rPr b="1" lang="en" sz="2400">
                <a:latin typeface="Open Sans"/>
                <a:ea typeface="Open Sans"/>
                <a:cs typeface="Open Sans"/>
                <a:sym typeface="Open Sans"/>
              </a:rPr>
              <a:t>Governing Board Participation</a:t>
            </a:r>
            <a:endParaRPr b="1" sz="2400">
              <a:solidFill>
                <a:schemeClr val="accent2"/>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Participate in elections to serve on the Governing Board to oversee the vision of LF AI &amp; Data and work with the TAC. </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700"/>
              <a:buFont typeface="Arial"/>
              <a:buNone/>
            </a:pPr>
            <a:r>
              <a:rPr b="1" lang="en" sz="2400">
                <a:solidFill>
                  <a:schemeClr val="dk1"/>
                </a:solidFill>
                <a:latin typeface="Open Sans"/>
                <a:ea typeface="Open Sans"/>
                <a:cs typeface="Open Sans"/>
                <a:sym typeface="Open Sans"/>
              </a:rPr>
              <a:t>Engagement with other Foundations and Industry Consortia </a:t>
            </a:r>
            <a:endParaRPr b="1" sz="2400">
              <a:solidFill>
                <a:schemeClr val="accent2"/>
              </a:solidFill>
              <a:latin typeface="Open Sans"/>
              <a:ea typeface="Open Sans"/>
              <a:cs typeface="Open Sans"/>
              <a:sym typeface="Open Sans"/>
            </a:endParaRPr>
          </a:p>
          <a:p>
            <a:pPr indent="0" lvl="0" marL="0" rtl="0" algn="l">
              <a:spcBef>
                <a:spcPts val="0"/>
              </a:spcBef>
              <a:spcAft>
                <a:spcPts val="0"/>
              </a:spcAft>
              <a:buNone/>
            </a:pPr>
            <a:r>
              <a:rPr lang="en" sz="2100">
                <a:solidFill>
                  <a:schemeClr val="dk1"/>
                </a:solidFill>
                <a:latin typeface="Open Sans"/>
                <a:ea typeface="Open Sans"/>
                <a:cs typeface="Open Sans"/>
                <a:sym typeface="Open Sans"/>
              </a:rPr>
              <a:t>Participate in establishing collaborations with other umbrella foundations under the LF and broadly with other industry consortia organizations.</a:t>
            </a:r>
            <a:endParaRPr sz="20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r>
              <a:t/>
            </a:r>
            <a:endParaRPr sz="2000">
              <a:solidFill>
                <a:schemeClr val="dk1"/>
              </a:solidFill>
              <a:latin typeface="Century Gothic"/>
              <a:ea typeface="Century Gothic"/>
              <a:cs typeface="Century Gothic"/>
              <a:sym typeface="Century Gothic"/>
            </a:endParaRPr>
          </a:p>
          <a:p>
            <a:pPr indent="0" lvl="0" marL="0" rtl="0" algn="l">
              <a:lnSpc>
                <a:spcPct val="100000"/>
              </a:lnSpc>
              <a:spcBef>
                <a:spcPts val="0"/>
              </a:spcBef>
              <a:spcAft>
                <a:spcPts val="0"/>
              </a:spcAft>
              <a:buNone/>
            </a:pPr>
            <a:br>
              <a:rPr lang="en" sz="2000">
                <a:solidFill>
                  <a:schemeClr val="dk1"/>
                </a:solidFill>
                <a:latin typeface="Century Gothic"/>
                <a:ea typeface="Century Gothic"/>
                <a:cs typeface="Century Gothic"/>
                <a:sym typeface="Century Gothic"/>
              </a:rPr>
            </a:br>
            <a:endParaRPr sz="2000">
              <a:solidFill>
                <a:schemeClr val="dk1"/>
              </a:solidFill>
              <a:latin typeface="Century Gothic"/>
              <a:ea typeface="Century Gothic"/>
              <a:cs typeface="Century Gothic"/>
              <a:sym typeface="Century Gothic"/>
            </a:endParaRPr>
          </a:p>
        </p:txBody>
      </p:sp>
      <p:sp>
        <p:nvSpPr>
          <p:cNvPr id="702" name="Google Shape;702;p73"/>
          <p:cNvSpPr txBox="1"/>
          <p:nvPr/>
        </p:nvSpPr>
        <p:spPr>
          <a:xfrm>
            <a:off x="10400850" y="3595388"/>
            <a:ext cx="6828000" cy="5441400"/>
          </a:xfrm>
          <a:prstGeom prst="rect">
            <a:avLst/>
          </a:prstGeom>
          <a:noFill/>
          <a:ln>
            <a:noFill/>
          </a:ln>
        </p:spPr>
        <p:txBody>
          <a:bodyPr anchorCtr="0" anchor="t" bIns="182850" lIns="182850" spcFirstLastPara="1" rIns="182850" wrap="square" tIns="182850">
            <a:noAutofit/>
          </a:bodyPr>
          <a:lstStyle/>
          <a:p>
            <a:pPr indent="0" lvl="0" marL="0" rtl="0" algn="l">
              <a:lnSpc>
                <a:spcPct val="100000"/>
              </a:lnSpc>
              <a:spcBef>
                <a:spcPts val="0"/>
              </a:spcBef>
              <a:spcAft>
                <a:spcPts val="0"/>
              </a:spcAft>
              <a:buNone/>
            </a:pPr>
            <a:br>
              <a:rPr lang="en" sz="2000">
                <a:solidFill>
                  <a:schemeClr val="dk1"/>
                </a:solidFill>
                <a:latin typeface="Open Sans"/>
                <a:ea typeface="Open Sans"/>
                <a:cs typeface="Open Sans"/>
                <a:sym typeface="Open Sans"/>
              </a:rPr>
            </a:br>
            <a:r>
              <a:rPr b="1" lang="en" sz="2400">
                <a:solidFill>
                  <a:schemeClr val="dk1"/>
                </a:solidFill>
                <a:latin typeface="Open Sans"/>
                <a:ea typeface="Open Sans"/>
                <a:cs typeface="Open Sans"/>
                <a:sym typeface="Open Sans"/>
              </a:rPr>
              <a:t>Technical Advisory Council Leadership  </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21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b="1" lang="en" sz="2400">
                <a:solidFill>
                  <a:schemeClr val="dk1"/>
                </a:solidFill>
                <a:latin typeface="Open Sans"/>
                <a:ea typeface="Open Sans"/>
                <a:cs typeface="Open Sans"/>
                <a:sym typeface="Open Sans"/>
              </a:rPr>
              <a:t>I</a:t>
            </a:r>
            <a:r>
              <a:rPr b="1" lang="en" sz="2400">
                <a:solidFill>
                  <a:schemeClr val="dk1"/>
                </a:solidFill>
                <a:latin typeface="Open Sans"/>
                <a:ea typeface="Open Sans"/>
                <a:cs typeface="Open Sans"/>
                <a:sym typeface="Open Sans"/>
              </a:rPr>
              <a:t>nteractive Landscape Placement</a:t>
            </a:r>
            <a:endParaRPr b="1" sz="24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lang="en" sz="2100">
                <a:solidFill>
                  <a:schemeClr val="dk1"/>
                </a:solidFill>
                <a:latin typeface="Open Sans"/>
                <a:ea typeface="Open Sans"/>
                <a:cs typeface="Open Sans"/>
                <a:sym typeface="Open Sans"/>
              </a:rPr>
              <a:t>Our landscape is a comprehensive view of all open source AI and Data critical projects</a:t>
            </a:r>
            <a:r>
              <a:rPr lang="en" sz="2100">
                <a:solidFill>
                  <a:schemeClr val="dk1"/>
                </a:solidFill>
                <a:latin typeface="Open Sans"/>
                <a:ea typeface="Open Sans"/>
                <a:cs typeface="Open Sans"/>
                <a:sym typeface="Open Sans"/>
              </a:rPr>
              <a:t> in the ecosystem. Anyone looking to adopt open source AI and Data projects comes here to review what technologies they should assess and adopt. </a:t>
            </a:r>
            <a:endParaRPr b="1" sz="2100">
              <a:latin typeface="Century Gothic"/>
              <a:ea typeface="Century Gothic"/>
              <a:cs typeface="Century Gothic"/>
              <a:sym typeface="Century Gothic"/>
            </a:endParaRPr>
          </a:p>
        </p:txBody>
      </p:sp>
      <p:sp>
        <p:nvSpPr>
          <p:cNvPr id="703" name="Google Shape;703;p73"/>
          <p:cNvSpPr/>
          <p:nvPr/>
        </p:nvSpPr>
        <p:spPr>
          <a:xfrm>
            <a:off x="736050" y="2232600"/>
            <a:ext cx="16614000" cy="1342800"/>
          </a:xfrm>
          <a:prstGeom prst="rect">
            <a:avLst/>
          </a:prstGeom>
          <a:gradFill>
            <a:gsLst>
              <a:gs pos="0">
                <a:schemeClr val="accent1"/>
              </a:gs>
              <a:gs pos="96000">
                <a:srgbClr val="660066"/>
              </a:gs>
              <a:gs pos="100000">
                <a:schemeClr val="accent2"/>
              </a:gs>
            </a:gsLst>
            <a:lin ang="2399547" scaled="0"/>
          </a:gradFill>
          <a:ln>
            <a:noFill/>
          </a:ln>
        </p:spPr>
        <p:txBody>
          <a:bodyPr anchorCtr="0" anchor="ctr" bIns="182850" lIns="182850" spcFirstLastPara="1" rIns="182850" wrap="square" tIns="182850">
            <a:noAutofit/>
          </a:bodyPr>
          <a:lstStyle/>
          <a:p>
            <a:pPr indent="0" lvl="0" marL="0" rtl="0" algn="ctr">
              <a:lnSpc>
                <a:spcPct val="115000"/>
              </a:lnSpc>
              <a:spcBef>
                <a:spcPts val="0"/>
              </a:spcBef>
              <a:spcAft>
                <a:spcPts val="0"/>
              </a:spcAft>
              <a:buClr>
                <a:schemeClr val="dk1"/>
              </a:buClr>
              <a:buSzPts val="2300"/>
              <a:buFont typeface="Arial"/>
              <a:buNone/>
            </a:pPr>
            <a:r>
              <a:rPr b="1" lang="en" sz="2600">
                <a:solidFill>
                  <a:srgbClr val="FFFFFF"/>
                </a:solidFill>
                <a:latin typeface="Open Sans"/>
                <a:ea typeface="Open Sans"/>
                <a:cs typeface="Open Sans"/>
                <a:sym typeface="Open Sans"/>
              </a:rPr>
              <a:t>Members of the LF AI &amp; Data can network and help shape the open source AI and Data market.  </a:t>
            </a:r>
            <a:endParaRPr b="1" sz="2600">
              <a:solidFill>
                <a:srgbClr val="FFFFFF"/>
              </a:solidFill>
              <a:latin typeface="Open Sans"/>
              <a:ea typeface="Open Sans"/>
              <a:cs typeface="Open Sans"/>
              <a:sym typeface="Open Sans"/>
            </a:endParaRPr>
          </a:p>
          <a:p>
            <a:pPr indent="0" lvl="0" marL="0" rtl="0" algn="ctr">
              <a:lnSpc>
                <a:spcPct val="115000"/>
              </a:lnSpc>
              <a:spcBef>
                <a:spcPts val="0"/>
              </a:spcBef>
              <a:spcAft>
                <a:spcPts val="0"/>
              </a:spcAft>
              <a:buClr>
                <a:schemeClr val="dk1"/>
              </a:buClr>
              <a:buSzPts val="2300"/>
              <a:buFont typeface="Arial"/>
              <a:buNone/>
            </a:pPr>
            <a:r>
              <a:rPr b="1" lang="en" sz="2600">
                <a:solidFill>
                  <a:srgbClr val="FFFFFF"/>
                </a:solidFill>
                <a:latin typeface="Open Sans"/>
                <a:ea typeface="Open Sans"/>
                <a:cs typeface="Open Sans"/>
                <a:sym typeface="Open Sans"/>
              </a:rPr>
              <a:t>As a member you can participate in:</a:t>
            </a:r>
            <a:endParaRPr b="1" sz="2600">
              <a:solidFill>
                <a:srgbClr val="FFFFFF"/>
              </a:solidFill>
              <a:latin typeface="Open Sans"/>
              <a:ea typeface="Open Sans"/>
              <a:cs typeface="Open Sans"/>
              <a:sym typeface="Open Sans"/>
            </a:endParaRPr>
          </a:p>
        </p:txBody>
      </p:sp>
      <p:pic>
        <p:nvPicPr>
          <p:cNvPr id="704" name="Google Shape;704;p73"/>
          <p:cNvPicPr preferRelativeResize="0"/>
          <p:nvPr/>
        </p:nvPicPr>
        <p:blipFill>
          <a:blip r:embed="rId3">
            <a:alphaModFix/>
          </a:blip>
          <a:stretch>
            <a:fillRect/>
          </a:stretch>
        </p:blipFill>
        <p:spPr>
          <a:xfrm>
            <a:off x="971475" y="4011338"/>
            <a:ext cx="1180988" cy="1062001"/>
          </a:xfrm>
          <a:prstGeom prst="rect">
            <a:avLst/>
          </a:prstGeom>
          <a:noFill/>
          <a:ln>
            <a:noFill/>
          </a:ln>
        </p:spPr>
      </p:pic>
      <p:pic>
        <p:nvPicPr>
          <p:cNvPr id="705" name="Google Shape;705;p73"/>
          <p:cNvPicPr preferRelativeResize="0"/>
          <p:nvPr/>
        </p:nvPicPr>
        <p:blipFill>
          <a:blip r:embed="rId4">
            <a:alphaModFix/>
          </a:blip>
          <a:stretch>
            <a:fillRect/>
          </a:stretch>
        </p:blipFill>
        <p:spPr>
          <a:xfrm>
            <a:off x="9219863" y="6104100"/>
            <a:ext cx="1180988" cy="1062001"/>
          </a:xfrm>
          <a:prstGeom prst="rect">
            <a:avLst/>
          </a:prstGeom>
          <a:noFill/>
          <a:ln>
            <a:noFill/>
          </a:ln>
        </p:spPr>
      </p:pic>
      <p:pic>
        <p:nvPicPr>
          <p:cNvPr id="706" name="Google Shape;706;p73"/>
          <p:cNvPicPr preferRelativeResize="0"/>
          <p:nvPr/>
        </p:nvPicPr>
        <p:blipFill>
          <a:blip r:embed="rId5">
            <a:alphaModFix/>
          </a:blip>
          <a:stretch>
            <a:fillRect/>
          </a:stretch>
        </p:blipFill>
        <p:spPr>
          <a:xfrm>
            <a:off x="971475" y="6104100"/>
            <a:ext cx="1180988" cy="1062001"/>
          </a:xfrm>
          <a:prstGeom prst="rect">
            <a:avLst/>
          </a:prstGeom>
          <a:noFill/>
          <a:ln>
            <a:noFill/>
          </a:ln>
        </p:spPr>
      </p:pic>
      <p:pic>
        <p:nvPicPr>
          <p:cNvPr id="707" name="Google Shape;707;p73"/>
          <p:cNvPicPr preferRelativeResize="0"/>
          <p:nvPr/>
        </p:nvPicPr>
        <p:blipFill>
          <a:blip r:embed="rId6">
            <a:alphaModFix/>
          </a:blip>
          <a:stretch>
            <a:fillRect/>
          </a:stretch>
        </p:blipFill>
        <p:spPr>
          <a:xfrm>
            <a:off x="9219844" y="4011338"/>
            <a:ext cx="1180988" cy="1062001"/>
          </a:xfrm>
          <a:prstGeom prst="rect">
            <a:avLst/>
          </a:prstGeom>
          <a:noFill/>
          <a:ln>
            <a:noFill/>
          </a:ln>
        </p:spPr>
      </p:pic>
      <p:sp>
        <p:nvSpPr>
          <p:cNvPr id="708" name="Google Shape;708;p7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709" name="Google Shape;709;p7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7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716" name="Google Shape;716;p7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17" name="Google Shape;717;p74"/>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3000">
                <a:solidFill>
                  <a:srgbClr val="FFFFFF"/>
                </a:solidFill>
                <a:latin typeface="Open Sans"/>
                <a:ea typeface="Open Sans"/>
                <a:cs typeface="Open Sans"/>
                <a:sym typeface="Open Sans"/>
              </a:rPr>
              <a:t>Premier Member</a:t>
            </a:r>
            <a:endParaRPr sz="3000">
              <a:solidFill>
                <a:srgbClr val="FFFFFF"/>
              </a:solidFill>
              <a:latin typeface="Open Sans"/>
              <a:ea typeface="Open Sans"/>
              <a:cs typeface="Open Sans"/>
              <a:sym typeface="Open Sans"/>
            </a:endParaRPr>
          </a:p>
        </p:txBody>
      </p:sp>
      <p:sp>
        <p:nvSpPr>
          <p:cNvPr id="718" name="Google Shape;718;p74"/>
          <p:cNvSpPr/>
          <p:nvPr/>
        </p:nvSpPr>
        <p:spPr>
          <a:xfrm>
            <a:off x="616313" y="4633293"/>
            <a:ext cx="3945600" cy="3134400"/>
          </a:xfrm>
          <a:prstGeom prst="rect">
            <a:avLst/>
          </a:prstGeom>
          <a:solidFill>
            <a:srgbClr val="3C78D8"/>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3000">
                <a:solidFill>
                  <a:srgbClr val="FFFFFF"/>
                </a:solidFill>
                <a:latin typeface="Open Sans"/>
                <a:ea typeface="Open Sans"/>
                <a:cs typeface="Open Sans"/>
                <a:sym typeface="Open Sans"/>
              </a:rPr>
              <a:t>General Member</a:t>
            </a:r>
            <a:endParaRPr sz="2100">
              <a:solidFill>
                <a:srgbClr val="3F3F3F"/>
              </a:solidFill>
              <a:latin typeface="Open Sans"/>
              <a:ea typeface="Open Sans"/>
              <a:cs typeface="Open Sans"/>
              <a:sym typeface="Open Sans"/>
            </a:endParaRPr>
          </a:p>
        </p:txBody>
      </p:sp>
      <p:sp>
        <p:nvSpPr>
          <p:cNvPr id="719" name="Google Shape;719;p74"/>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700">
                <a:solidFill>
                  <a:srgbClr val="FFFFFF"/>
                </a:solidFill>
                <a:latin typeface="Open Sans"/>
                <a:ea typeface="Open Sans"/>
                <a:cs typeface="Open Sans"/>
                <a:sym typeface="Open Sans"/>
              </a:rPr>
              <a:t>$100,000</a:t>
            </a:r>
            <a:endParaRPr sz="2700">
              <a:solidFill>
                <a:srgbClr val="FFFFFF"/>
              </a:solidFill>
              <a:latin typeface="Open Sans"/>
              <a:ea typeface="Open Sans"/>
              <a:cs typeface="Open Sans"/>
              <a:sym typeface="Open Sans"/>
            </a:endParaRPr>
          </a:p>
        </p:txBody>
      </p:sp>
      <p:sp>
        <p:nvSpPr>
          <p:cNvPr id="720" name="Google Shape;720;p74"/>
          <p:cNvSpPr/>
          <p:nvPr/>
        </p:nvSpPr>
        <p:spPr>
          <a:xfrm>
            <a:off x="11298021" y="4650034"/>
            <a:ext cx="6359100" cy="3134400"/>
          </a:xfrm>
          <a:prstGeom prst="rect">
            <a:avLst/>
          </a:prstGeom>
          <a:solidFill>
            <a:srgbClr val="3C78D8"/>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700">
                <a:solidFill>
                  <a:srgbClr val="FFFFFF"/>
                </a:solidFill>
                <a:latin typeface="Open Sans"/>
                <a:ea typeface="Open Sans"/>
                <a:cs typeface="Open Sans"/>
                <a:sym typeface="Open Sans"/>
              </a:rPr>
              <a:t>5,000 employees +:  		$25,000                   </a:t>
            </a:r>
            <a:endParaRPr sz="27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700">
                <a:solidFill>
                  <a:srgbClr val="FFFFFF"/>
                </a:solidFill>
                <a:latin typeface="Open Sans"/>
                <a:ea typeface="Open Sans"/>
                <a:cs typeface="Open Sans"/>
                <a:sym typeface="Open Sans"/>
              </a:rPr>
              <a:t>2,000 - 4,999:  			$15,000 </a:t>
            </a:r>
            <a:endParaRPr sz="27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700">
                <a:solidFill>
                  <a:srgbClr val="FFFFFF"/>
                </a:solidFill>
                <a:latin typeface="Open Sans"/>
                <a:ea typeface="Open Sans"/>
                <a:cs typeface="Open Sans"/>
                <a:sym typeface="Open Sans"/>
              </a:rPr>
              <a:t>500 - 1,999:  				$10,000 </a:t>
            </a:r>
            <a:endParaRPr sz="27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700">
                <a:solidFill>
                  <a:srgbClr val="FFFFFF"/>
                </a:solidFill>
                <a:latin typeface="Open Sans"/>
                <a:ea typeface="Open Sans"/>
                <a:cs typeface="Open Sans"/>
                <a:sym typeface="Open Sans"/>
              </a:rPr>
              <a:t>Up to 499 employees: 	$5,000</a:t>
            </a:r>
            <a:endParaRPr sz="2700">
              <a:solidFill>
                <a:srgbClr val="FFFFFF"/>
              </a:solidFill>
              <a:latin typeface="Open Sans"/>
              <a:ea typeface="Open Sans"/>
              <a:cs typeface="Open Sans"/>
              <a:sym typeface="Open Sans"/>
            </a:endParaRPr>
          </a:p>
        </p:txBody>
      </p:sp>
      <p:sp>
        <p:nvSpPr>
          <p:cNvPr id="721" name="Google Shape;721;p74"/>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722" name="Google Shape;722;p74"/>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700">
                <a:solidFill>
                  <a:srgbClr val="FFFFFF"/>
                </a:solidFill>
                <a:latin typeface="Open Sans"/>
                <a:ea typeface="Open Sans"/>
                <a:cs typeface="Open Sans"/>
                <a:sym typeface="Open Sans"/>
              </a:rPr>
              <a:t>$120,000</a:t>
            </a:r>
            <a:endParaRPr sz="2700">
              <a:solidFill>
                <a:srgbClr val="FFFFFF"/>
              </a:solidFill>
              <a:latin typeface="Open Sans"/>
              <a:ea typeface="Open Sans"/>
              <a:cs typeface="Open Sans"/>
              <a:sym typeface="Open Sans"/>
            </a:endParaRPr>
          </a:p>
        </p:txBody>
      </p:sp>
      <p:sp>
        <p:nvSpPr>
          <p:cNvPr id="723" name="Google Shape;723;p74"/>
          <p:cNvSpPr/>
          <p:nvPr/>
        </p:nvSpPr>
        <p:spPr>
          <a:xfrm>
            <a:off x="4751456" y="4645471"/>
            <a:ext cx="6359100" cy="3134400"/>
          </a:xfrm>
          <a:prstGeom prst="rect">
            <a:avLst/>
          </a:prstGeom>
          <a:solidFill>
            <a:srgbClr val="3C78D8"/>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700">
                <a:solidFill>
                  <a:srgbClr val="FFFFFF"/>
                </a:solidFill>
                <a:latin typeface="Open Sans"/>
                <a:ea typeface="Open Sans"/>
                <a:cs typeface="Open Sans"/>
                <a:sym typeface="Open Sans"/>
              </a:rPr>
              <a:t>5,000 employees +:  		$45,000                   </a:t>
            </a:r>
            <a:endParaRPr sz="27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700">
                <a:solidFill>
                  <a:srgbClr val="FFFFFF"/>
                </a:solidFill>
                <a:latin typeface="Open Sans"/>
                <a:ea typeface="Open Sans"/>
                <a:cs typeface="Open Sans"/>
                <a:sym typeface="Open Sans"/>
              </a:rPr>
              <a:t>2,000 - 4,999: 					$30,000 </a:t>
            </a:r>
            <a:endParaRPr sz="27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700">
                <a:solidFill>
                  <a:srgbClr val="FFFFFF"/>
                </a:solidFill>
                <a:latin typeface="Open Sans"/>
                <a:ea typeface="Open Sans"/>
                <a:cs typeface="Open Sans"/>
                <a:sym typeface="Open Sans"/>
              </a:rPr>
              <a:t>500 - 1,999:  					$25,000 </a:t>
            </a:r>
            <a:endParaRPr sz="27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700">
                <a:solidFill>
                  <a:srgbClr val="FFFFFF"/>
                </a:solidFill>
                <a:latin typeface="Open Sans"/>
                <a:ea typeface="Open Sans"/>
                <a:cs typeface="Open Sans"/>
                <a:sym typeface="Open Sans"/>
              </a:rPr>
              <a:t>Up to 499 employees:		$10,000</a:t>
            </a:r>
            <a:endParaRPr sz="2700">
              <a:solidFill>
                <a:srgbClr val="FFFFFF"/>
              </a:solidFill>
              <a:latin typeface="Open Sans"/>
              <a:ea typeface="Open Sans"/>
              <a:cs typeface="Open Sans"/>
              <a:sym typeface="Open Sans"/>
            </a:endParaRPr>
          </a:p>
        </p:txBody>
      </p:sp>
      <p:sp>
        <p:nvSpPr>
          <p:cNvPr id="724" name="Google Shape;724;p74"/>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725" name="Google Shape;725;p74"/>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3000">
                <a:solidFill>
                  <a:srgbClr val="FFFFFF"/>
                </a:solidFill>
                <a:latin typeface="Open Sans"/>
                <a:ea typeface="Open Sans"/>
                <a:cs typeface="Open Sans"/>
                <a:sym typeface="Open Sans"/>
              </a:rPr>
              <a:t>Associate Member</a:t>
            </a:r>
            <a:endParaRPr sz="3000">
              <a:solidFill>
                <a:srgbClr val="FFFFFF"/>
              </a:solidFill>
              <a:latin typeface="Open Sans"/>
              <a:ea typeface="Open Sans"/>
              <a:cs typeface="Open Sans"/>
              <a:sym typeface="Open Sans"/>
            </a:endParaRPr>
          </a:p>
        </p:txBody>
      </p:sp>
      <p:sp>
        <p:nvSpPr>
          <p:cNvPr id="726" name="Google Shape;726;p74"/>
          <p:cNvSpPr/>
          <p:nvPr/>
        </p:nvSpPr>
        <p:spPr>
          <a:xfrm>
            <a:off x="4751468" y="7949762"/>
            <a:ext cx="129057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700">
                <a:solidFill>
                  <a:srgbClr val="FFFFFF"/>
                </a:solidFill>
                <a:latin typeface="Open Sans"/>
                <a:ea typeface="Open Sans"/>
                <a:cs typeface="Open Sans"/>
                <a:sym typeface="Open Sans"/>
              </a:rPr>
              <a:t>Free</a:t>
            </a:r>
            <a:r>
              <a:rPr lang="en" sz="1500">
                <a:solidFill>
                  <a:srgbClr val="FFFFFF"/>
                </a:solidFill>
                <a:latin typeface="Open Sans"/>
                <a:ea typeface="Open Sans"/>
                <a:cs typeface="Open Sans"/>
                <a:sym typeface="Open Sans"/>
              </a:rPr>
              <a:t> </a:t>
            </a:r>
            <a:endParaRPr sz="1500">
              <a:solidFill>
                <a:srgbClr val="FFFFFF"/>
              </a:solidFill>
              <a:latin typeface="Open Sans"/>
              <a:ea typeface="Open Sans"/>
              <a:cs typeface="Open Sans"/>
              <a:sym typeface="Open Sans"/>
            </a:endParaRPr>
          </a:p>
          <a:p>
            <a:pPr indent="0" lvl="0" marL="0" marR="0" rtl="0" algn="ctr">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733" name="Google Shape;733;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34" name="Google Shape;734;p75"/>
          <p:cNvSpPr txBox="1"/>
          <p:nvPr>
            <p:ph idx="4294967295" type="body"/>
          </p:nvPr>
        </p:nvSpPr>
        <p:spPr>
          <a:xfrm>
            <a:off x="937275" y="2002644"/>
            <a:ext cx="16400700" cy="1965600"/>
          </a:xfrm>
          <a:prstGeom prst="rect">
            <a:avLst/>
          </a:prstGeom>
          <a:noFill/>
          <a:ln>
            <a:noFill/>
          </a:ln>
        </p:spPr>
        <p:txBody>
          <a:bodyPr anchorCtr="0" anchor="ctr" bIns="68550" lIns="137150" spcFirstLastPara="1" rIns="137150" wrap="square" tIns="68550">
            <a:normAutofit/>
          </a:bodyPr>
          <a:lstStyle/>
          <a:p>
            <a:pPr indent="0" lvl="0" marL="0" rtl="0" algn="l">
              <a:spcBef>
                <a:spcPts val="0"/>
              </a:spcBef>
              <a:spcAft>
                <a:spcPts val="0"/>
              </a:spcAft>
              <a:buSzPts val="3000"/>
              <a:buNone/>
            </a:pPr>
            <a:r>
              <a:rPr lang="en" sz="24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2400"/>
          </a:p>
        </p:txBody>
      </p:sp>
      <p:sp>
        <p:nvSpPr>
          <p:cNvPr id="735" name="Google Shape;735;p75"/>
          <p:cNvSpPr/>
          <p:nvPr/>
        </p:nvSpPr>
        <p:spPr>
          <a:xfrm>
            <a:off x="937275" y="4048612"/>
            <a:ext cx="16731000" cy="5065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36" name="Google Shape;736;p75"/>
          <p:cNvSpPr/>
          <p:nvPr/>
        </p:nvSpPr>
        <p:spPr>
          <a:xfrm>
            <a:off x="937275" y="4048613"/>
            <a:ext cx="16731000" cy="968100"/>
          </a:xfrm>
          <a:prstGeom prst="rect">
            <a:avLst/>
          </a:prstGeom>
          <a:solidFill>
            <a:srgbClr val="0B476F"/>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br>
              <a:rPr lang="en" sz="3600">
                <a:solidFill>
                  <a:srgbClr val="FFFFFF"/>
                </a:solidFill>
                <a:latin typeface="Open Sans"/>
                <a:ea typeface="Open Sans"/>
                <a:cs typeface="Open Sans"/>
                <a:sym typeface="Open Sans"/>
              </a:rPr>
            </a:br>
            <a:r>
              <a:rPr lang="en" sz="3600">
                <a:solidFill>
                  <a:srgbClr val="FFFFFF"/>
                </a:solidFill>
                <a:latin typeface="Open Sans"/>
                <a:ea typeface="Open Sans"/>
                <a:cs typeface="Open Sans"/>
                <a:sym typeface="Open Sans"/>
              </a:rPr>
              <a:t>Premier members are eligible to:</a:t>
            </a:r>
            <a:endParaRPr sz="3600">
              <a:solidFill>
                <a:srgbClr val="FFFFFF"/>
              </a:solidFill>
              <a:latin typeface="Open Sans"/>
              <a:ea typeface="Open Sans"/>
              <a:cs typeface="Open Sans"/>
              <a:sym typeface="Open Sans"/>
            </a:endParaRPr>
          </a:p>
          <a:p>
            <a:pPr indent="0" lvl="0" marL="0" marR="0" rtl="0" algn="ctr">
              <a:spcBef>
                <a:spcPts val="0"/>
              </a:spcBef>
              <a:spcAft>
                <a:spcPts val="0"/>
              </a:spcAft>
              <a:buNone/>
            </a:pPr>
            <a:r>
              <a:t/>
            </a:r>
            <a:endParaRPr sz="3600">
              <a:solidFill>
                <a:srgbClr val="FFFFFF"/>
              </a:solidFill>
              <a:latin typeface="Open Sans"/>
              <a:ea typeface="Open Sans"/>
              <a:cs typeface="Open Sans"/>
              <a:sym typeface="Open Sans"/>
            </a:endParaRPr>
          </a:p>
        </p:txBody>
      </p:sp>
      <p:sp>
        <p:nvSpPr>
          <p:cNvPr id="737" name="Google Shape;737;p75"/>
          <p:cNvSpPr txBox="1"/>
          <p:nvPr/>
        </p:nvSpPr>
        <p:spPr>
          <a:xfrm>
            <a:off x="1043100" y="5177288"/>
            <a:ext cx="166254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00000"/>
              </a:lnSpc>
              <a:spcBef>
                <a:spcPts val="0"/>
              </a:spcBef>
              <a:spcAft>
                <a:spcPts val="0"/>
              </a:spcAft>
              <a:buNone/>
            </a:pPr>
            <a:r>
              <a:rPr lang="en" sz="2100">
                <a:solidFill>
                  <a:schemeClr val="dk1"/>
                </a:solidFill>
                <a:latin typeface="Open Sans"/>
                <a:ea typeface="Open Sans"/>
                <a:cs typeface="Open Sans"/>
                <a:sym typeface="Open Sans"/>
              </a:rPr>
              <a:t>(Enjoy all the benefits of General level, plus;)</a:t>
            </a:r>
            <a:endParaRPr sz="2100">
              <a:solidFill>
                <a:schemeClr val="dk1"/>
              </a:solidFill>
              <a:latin typeface="Open Sans"/>
              <a:ea typeface="Open Sans"/>
              <a:cs typeface="Open Sans"/>
              <a:sym typeface="Open Sans"/>
            </a:endParaRPr>
          </a:p>
          <a:p>
            <a:pPr indent="-476250" lvl="0" marL="685800" rtl="0" algn="l">
              <a:lnSpc>
                <a:spcPct val="125000"/>
              </a:lnSpc>
              <a:spcBef>
                <a:spcPts val="0"/>
              </a:spcBef>
              <a:spcAft>
                <a:spcPts val="0"/>
              </a:spcAft>
              <a:buClr>
                <a:schemeClr val="dk1"/>
              </a:buClr>
              <a:buSzPts val="2100"/>
              <a:buFont typeface="Gill Sans"/>
              <a:buChar char="●"/>
            </a:pPr>
            <a:r>
              <a:rPr b="1" lang="en" sz="2100">
                <a:solidFill>
                  <a:schemeClr val="dk1"/>
                </a:solidFill>
                <a:latin typeface="Open Sans"/>
                <a:ea typeface="Open Sans"/>
                <a:cs typeface="Open Sans"/>
                <a:sym typeface="Open Sans"/>
              </a:rPr>
              <a:t>Hold one (1) guaranteed seat</a:t>
            </a:r>
            <a:r>
              <a:rPr lang="en" sz="2100">
                <a:solidFill>
                  <a:schemeClr val="dk1"/>
                </a:solidFill>
                <a:latin typeface="Open Sans"/>
                <a:ea typeface="Open Sans"/>
                <a:cs typeface="Open Sans"/>
                <a:sym typeface="Open Sans"/>
              </a:rPr>
              <a:t> on the LF AI &amp; Data Governing Board + one alternate (1) representative </a:t>
            </a:r>
            <a:endParaRPr sz="2100">
              <a:solidFill>
                <a:schemeClr val="dk1"/>
              </a:solidFill>
              <a:latin typeface="Open Sans"/>
              <a:ea typeface="Open Sans"/>
              <a:cs typeface="Open Sans"/>
              <a:sym typeface="Open Sans"/>
            </a:endParaRPr>
          </a:p>
          <a:p>
            <a:pPr indent="-476250" lvl="0" marL="685800" rtl="0" algn="l">
              <a:lnSpc>
                <a:spcPct val="115000"/>
              </a:lnSpc>
              <a:spcBef>
                <a:spcPts val="0"/>
              </a:spcBef>
              <a:spcAft>
                <a:spcPts val="0"/>
              </a:spcAft>
              <a:buClr>
                <a:schemeClr val="dk1"/>
              </a:buClr>
              <a:buSzPts val="2100"/>
              <a:buFont typeface="Open Sans"/>
              <a:buChar char="●"/>
            </a:pPr>
            <a:r>
              <a:rPr b="1" lang="en" sz="2100">
                <a:solidFill>
                  <a:schemeClr val="dk1"/>
                </a:solidFill>
                <a:latin typeface="Open Sans"/>
                <a:ea typeface="Open Sans"/>
                <a:cs typeface="Open Sans"/>
                <a:sym typeface="Open Sans"/>
              </a:rPr>
              <a:t>Appoint one (1) voting representative in any subcommittees </a:t>
            </a:r>
            <a:r>
              <a:rPr lang="en" sz="2100">
                <a:solidFill>
                  <a:schemeClr val="dk1"/>
                </a:solidFill>
                <a:latin typeface="Open Sans"/>
                <a:ea typeface="Open Sans"/>
                <a:cs typeface="Open Sans"/>
                <a:sym typeface="Open Sans"/>
              </a:rPr>
              <a:t>or activities of the LF AI &amp; Data Governing Board</a:t>
            </a:r>
            <a:endParaRPr sz="2300">
              <a:solidFill>
                <a:schemeClr val="dk1"/>
              </a:solidFill>
              <a:latin typeface="Open Sans"/>
              <a:ea typeface="Open Sans"/>
              <a:cs typeface="Open Sans"/>
              <a:sym typeface="Open Sans"/>
            </a:endParaRPr>
          </a:p>
          <a:p>
            <a:pPr indent="-488950" lvl="0" marL="685800" rtl="0" algn="l">
              <a:lnSpc>
                <a:spcPct val="125000"/>
              </a:lnSpc>
              <a:spcBef>
                <a:spcPts val="0"/>
              </a:spcBef>
              <a:spcAft>
                <a:spcPts val="0"/>
              </a:spcAft>
              <a:buClr>
                <a:schemeClr val="dk1"/>
              </a:buClr>
              <a:buSzPts val="2300"/>
              <a:buFont typeface="Century Gothic"/>
              <a:buChar char="●"/>
            </a:pPr>
            <a:r>
              <a:rPr lang="en" sz="2300">
                <a:solidFill>
                  <a:schemeClr val="dk1"/>
                </a:solidFill>
                <a:latin typeface="Open Sans"/>
                <a:ea typeface="Open Sans"/>
                <a:cs typeface="Open Sans"/>
                <a:sym typeface="Open Sans"/>
              </a:rPr>
              <a:t>Receive greater </a:t>
            </a:r>
            <a:r>
              <a:rPr b="1" lang="en" sz="2300">
                <a:solidFill>
                  <a:schemeClr val="dk1"/>
                </a:solidFill>
                <a:latin typeface="Open Sans"/>
                <a:ea typeface="Open Sans"/>
                <a:cs typeface="Open Sans"/>
                <a:sym typeface="Open Sans"/>
              </a:rPr>
              <a:t>insight into LF AI &amp; Data strategy and projects </a:t>
            </a:r>
            <a:r>
              <a:rPr lang="en" sz="23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2300">
                <a:solidFill>
                  <a:schemeClr val="dk1"/>
                </a:solidFill>
                <a:latin typeface="Open Sans"/>
                <a:ea typeface="Open Sans"/>
                <a:cs typeface="Open Sans"/>
                <a:sym typeface="Open Sans"/>
              </a:rPr>
              <a:t>customize their experience</a:t>
            </a:r>
            <a:r>
              <a:rPr lang="en" sz="23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2300">
                <a:solidFill>
                  <a:schemeClr val="dk1"/>
                </a:solidFill>
                <a:latin typeface="Open Sans"/>
                <a:ea typeface="Open Sans"/>
                <a:cs typeface="Open Sans"/>
                <a:sym typeface="Open Sans"/>
              </a:rPr>
              <a:t>Have ideas? Just ask!</a:t>
            </a:r>
            <a:endParaRPr sz="2100">
              <a:solidFill>
                <a:schemeClr val="dk1"/>
              </a:solidFill>
              <a:latin typeface="Open Sans"/>
              <a:ea typeface="Open Sans"/>
              <a:cs typeface="Open Sans"/>
              <a:sym typeface="Open Sans"/>
            </a:endParaRPr>
          </a:p>
          <a:p>
            <a:pPr indent="-476250" lvl="0" marL="685800" marR="0" rtl="0" algn="l">
              <a:lnSpc>
                <a:spcPct val="115000"/>
              </a:lnSpc>
              <a:spcBef>
                <a:spcPts val="0"/>
              </a:spcBef>
              <a:spcAft>
                <a:spcPts val="0"/>
              </a:spcAft>
              <a:buClr>
                <a:schemeClr val="dk1"/>
              </a:buClr>
              <a:buSzPts val="2100"/>
              <a:buFont typeface="Open Sans"/>
              <a:buChar char="●"/>
            </a:pPr>
            <a:r>
              <a:rPr lang="en" sz="2100">
                <a:solidFill>
                  <a:schemeClr val="dk1"/>
                </a:solidFill>
                <a:latin typeface="Open Sans"/>
                <a:ea typeface="Open Sans"/>
                <a:cs typeface="Open Sans"/>
                <a:sym typeface="Open Sans"/>
              </a:rPr>
              <a:t>Enjoy most prominent placement in displays of membership including website, landscape and marketing materials.</a:t>
            </a:r>
            <a:endParaRPr sz="2100">
              <a:solidFill>
                <a:schemeClr val="dk1"/>
              </a:solidFill>
              <a:latin typeface="Open Sans"/>
              <a:ea typeface="Open Sans"/>
              <a:cs typeface="Open Sans"/>
              <a:sym typeface="Open Sans"/>
            </a:endParaRPr>
          </a:p>
          <a:p>
            <a:pPr indent="-476250" lvl="0" marL="685800" marR="0" rtl="0" algn="l">
              <a:lnSpc>
                <a:spcPct val="115000"/>
              </a:lnSpc>
              <a:spcBef>
                <a:spcPts val="0"/>
              </a:spcBef>
              <a:spcAft>
                <a:spcPts val="0"/>
              </a:spcAft>
              <a:buClr>
                <a:schemeClr val="dk1"/>
              </a:buClr>
              <a:buSzPts val="2100"/>
              <a:buFont typeface="Open Sans"/>
              <a:buChar char="●"/>
            </a:pPr>
            <a:r>
              <a:rPr lang="en" sz="2100">
                <a:solidFill>
                  <a:schemeClr val="dk1"/>
                </a:solidFill>
                <a:latin typeface="Open Sans"/>
                <a:ea typeface="Open Sans"/>
                <a:cs typeface="Open Sans"/>
                <a:sym typeface="Open Sans"/>
              </a:rPr>
              <a:t>Create an individualized press release upon membership announcement with the LF AI PR team.</a:t>
            </a:r>
            <a:endParaRPr sz="2100">
              <a:solidFill>
                <a:schemeClr val="dk1"/>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100">
              <a:solidFill>
                <a:schemeClr val="dk1"/>
              </a:solidFill>
              <a:latin typeface="Open Sans"/>
              <a:ea typeface="Open Sans"/>
              <a:cs typeface="Open Sans"/>
              <a:sym typeface="Open Sans"/>
            </a:endParaRPr>
          </a:p>
        </p:txBody>
      </p:sp>
      <p:pic>
        <p:nvPicPr>
          <p:cNvPr id="738" name="Google Shape;738;p75"/>
          <p:cNvPicPr preferRelativeResize="0"/>
          <p:nvPr/>
        </p:nvPicPr>
        <p:blipFill>
          <a:blip r:embed="rId3">
            <a:alphaModFix/>
          </a:blip>
          <a:stretch>
            <a:fillRect/>
          </a:stretch>
        </p:blipFill>
        <p:spPr>
          <a:xfrm>
            <a:off x="14172080" y="669884"/>
            <a:ext cx="3496285" cy="115916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31"/>
          <p:cNvSpPr txBox="1"/>
          <p:nvPr>
            <p:ph type="title"/>
          </p:nvPr>
        </p:nvSpPr>
        <p:spPr>
          <a:xfrm>
            <a:off x="1257300" y="1385888"/>
            <a:ext cx="15773400" cy="1988700"/>
          </a:xfrm>
          <a:prstGeom prst="rect">
            <a:avLst/>
          </a:prstGeom>
        </p:spPr>
        <p:txBody>
          <a:bodyPr anchorCtr="0" anchor="ctr" bIns="68550" lIns="137150" spcFirstLastPara="1" rIns="137150" wrap="square" tIns="68550">
            <a:normAutofit fontScale="90000"/>
          </a:bodyPr>
          <a:lstStyle/>
          <a:p>
            <a:pPr indent="0" lvl="0" marL="0" rtl="0" algn="ctr">
              <a:spcBef>
                <a:spcPts val="0"/>
              </a:spcBef>
              <a:spcAft>
                <a:spcPts val="0"/>
              </a:spcAft>
              <a:buNone/>
            </a:pPr>
            <a:r>
              <a:rPr lang="en" sz="4700"/>
              <a:t>Open source libraries, frameworks, platforms, tools, are a two-way street:  they make AI accessible to everyone, and companies benefit from a community of other contributors helping accelerate open AI applied research.</a:t>
            </a:r>
            <a:endParaRPr sz="4700"/>
          </a:p>
        </p:txBody>
      </p:sp>
      <p:sp>
        <p:nvSpPr>
          <p:cNvPr id="164" name="Google Shape;164;p31"/>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None/>
            </a:pPr>
            <a:fld id="{00000000-1234-1234-1234-123412341234}" type="slidenum">
              <a:rPr lang="en"/>
              <a:t>‹#›</a:t>
            </a:fld>
            <a:endParaRPr/>
          </a:p>
        </p:txBody>
      </p:sp>
      <p:sp>
        <p:nvSpPr>
          <p:cNvPr id="165" name="Google Shape;165;p31"/>
          <p:cNvSpPr/>
          <p:nvPr/>
        </p:nvSpPr>
        <p:spPr>
          <a:xfrm>
            <a:off x="3244113" y="441565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Cost</a:t>
            </a:r>
            <a:endParaRPr b="1" sz="3200">
              <a:latin typeface="Open Sans"/>
              <a:ea typeface="Open Sans"/>
              <a:cs typeface="Open Sans"/>
              <a:sym typeface="Open Sans"/>
            </a:endParaRPr>
          </a:p>
        </p:txBody>
      </p:sp>
      <p:sp>
        <p:nvSpPr>
          <p:cNvPr id="166" name="Google Shape;166;p31"/>
          <p:cNvSpPr/>
          <p:nvPr/>
        </p:nvSpPr>
        <p:spPr>
          <a:xfrm>
            <a:off x="7419606" y="441565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TTM</a:t>
            </a:r>
            <a:endParaRPr b="1" sz="3200">
              <a:latin typeface="Open Sans"/>
              <a:ea typeface="Open Sans"/>
              <a:cs typeface="Open Sans"/>
              <a:sym typeface="Open Sans"/>
            </a:endParaRPr>
          </a:p>
        </p:txBody>
      </p:sp>
      <p:sp>
        <p:nvSpPr>
          <p:cNvPr id="167" name="Google Shape;167;p31"/>
          <p:cNvSpPr/>
          <p:nvPr/>
        </p:nvSpPr>
        <p:spPr>
          <a:xfrm>
            <a:off x="11595099" y="441565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Interoperability</a:t>
            </a:r>
            <a:endParaRPr b="1" sz="3200">
              <a:latin typeface="Open Sans"/>
              <a:ea typeface="Open Sans"/>
              <a:cs typeface="Open Sans"/>
              <a:sym typeface="Open Sans"/>
            </a:endParaRPr>
          </a:p>
        </p:txBody>
      </p:sp>
      <p:sp>
        <p:nvSpPr>
          <p:cNvPr id="168" name="Google Shape;168;p31"/>
          <p:cNvSpPr/>
          <p:nvPr/>
        </p:nvSpPr>
        <p:spPr>
          <a:xfrm>
            <a:off x="3244100" y="657200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Value</a:t>
            </a:r>
            <a:endParaRPr b="1" sz="3200">
              <a:latin typeface="Open Sans"/>
              <a:ea typeface="Open Sans"/>
              <a:cs typeface="Open Sans"/>
              <a:sym typeface="Open Sans"/>
            </a:endParaRPr>
          </a:p>
        </p:txBody>
      </p:sp>
      <p:sp>
        <p:nvSpPr>
          <p:cNvPr id="169" name="Google Shape;169;p31"/>
          <p:cNvSpPr/>
          <p:nvPr/>
        </p:nvSpPr>
        <p:spPr>
          <a:xfrm>
            <a:off x="7419593" y="657200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Access to talent</a:t>
            </a:r>
            <a:endParaRPr b="1" sz="3200">
              <a:latin typeface="Open Sans"/>
              <a:ea typeface="Open Sans"/>
              <a:cs typeface="Open Sans"/>
              <a:sym typeface="Open Sans"/>
            </a:endParaRPr>
          </a:p>
        </p:txBody>
      </p:sp>
      <p:sp>
        <p:nvSpPr>
          <p:cNvPr id="170" name="Google Shape;170;p31"/>
          <p:cNvSpPr/>
          <p:nvPr/>
        </p:nvSpPr>
        <p:spPr>
          <a:xfrm>
            <a:off x="11595086" y="6572000"/>
            <a:ext cx="3448800" cy="1683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latin typeface="Open Sans"/>
                <a:ea typeface="Open Sans"/>
                <a:cs typeface="Open Sans"/>
                <a:sym typeface="Open Sans"/>
              </a:rPr>
              <a:t>Integration</a:t>
            </a:r>
            <a:endParaRPr b="1" sz="3200">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745" name="Google Shape;745;p76"/>
          <p:cNvSpPr txBox="1"/>
          <p:nvPr>
            <p:ph idx="4294967295" type="body"/>
          </p:nvPr>
        </p:nvSpPr>
        <p:spPr>
          <a:xfrm>
            <a:off x="937275" y="1888350"/>
            <a:ext cx="16400700" cy="1673700"/>
          </a:xfrm>
          <a:prstGeom prst="rect">
            <a:avLst/>
          </a:prstGeom>
          <a:noFill/>
          <a:ln>
            <a:noFill/>
          </a:ln>
        </p:spPr>
        <p:txBody>
          <a:bodyPr anchorCtr="0" anchor="ctr" bIns="68550" lIns="137150" spcFirstLastPara="1" rIns="137150" wrap="square" tIns="68550">
            <a:normAutofit/>
          </a:bodyPr>
          <a:lstStyle/>
          <a:p>
            <a:pPr indent="0" lvl="0" marL="0" rtl="0" algn="l">
              <a:spcBef>
                <a:spcPts val="0"/>
              </a:spcBef>
              <a:spcAft>
                <a:spcPts val="0"/>
              </a:spcAft>
              <a:buSzPts val="3000"/>
              <a:buNone/>
            </a:pPr>
            <a:r>
              <a:rPr lang="en" sz="23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2300"/>
          </a:p>
        </p:txBody>
      </p:sp>
      <p:sp>
        <p:nvSpPr>
          <p:cNvPr id="746" name="Google Shape;746;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47" name="Google Shape;747;p76"/>
          <p:cNvSpPr/>
          <p:nvPr/>
        </p:nvSpPr>
        <p:spPr>
          <a:xfrm>
            <a:off x="1037550" y="3934313"/>
            <a:ext cx="16630800" cy="52227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48" name="Google Shape;748;p76"/>
          <p:cNvSpPr/>
          <p:nvPr/>
        </p:nvSpPr>
        <p:spPr>
          <a:xfrm>
            <a:off x="1040287" y="3705713"/>
            <a:ext cx="16630800" cy="968100"/>
          </a:xfrm>
          <a:prstGeom prst="rect">
            <a:avLst/>
          </a:prstGeom>
          <a:solidFill>
            <a:srgbClr val="0B476F"/>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br>
              <a:rPr lang="en" sz="3600">
                <a:solidFill>
                  <a:srgbClr val="FFFFFF"/>
                </a:solidFill>
                <a:latin typeface="Open Sans"/>
                <a:ea typeface="Open Sans"/>
                <a:cs typeface="Open Sans"/>
                <a:sym typeface="Open Sans"/>
              </a:rPr>
            </a:br>
            <a:r>
              <a:rPr lang="en" sz="3600">
                <a:solidFill>
                  <a:srgbClr val="FFFFFF"/>
                </a:solidFill>
                <a:latin typeface="Open Sans"/>
                <a:ea typeface="Open Sans"/>
                <a:cs typeface="Open Sans"/>
                <a:sym typeface="Open Sans"/>
              </a:rPr>
              <a:t>General members are eligible to:</a:t>
            </a:r>
            <a:endParaRPr sz="36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700">
              <a:solidFill>
                <a:srgbClr val="FFFFFF"/>
              </a:solidFill>
              <a:latin typeface="Open Sans"/>
              <a:ea typeface="Open Sans"/>
              <a:cs typeface="Open Sans"/>
              <a:sym typeface="Open Sans"/>
            </a:endParaRPr>
          </a:p>
        </p:txBody>
      </p:sp>
      <p:sp>
        <p:nvSpPr>
          <p:cNvPr id="749" name="Google Shape;749;p76"/>
          <p:cNvSpPr txBox="1"/>
          <p:nvPr/>
        </p:nvSpPr>
        <p:spPr>
          <a:xfrm>
            <a:off x="937275" y="4720088"/>
            <a:ext cx="16630800" cy="4342800"/>
          </a:xfrm>
          <a:prstGeom prst="rect">
            <a:avLst/>
          </a:prstGeom>
          <a:noFill/>
          <a:ln>
            <a:noFill/>
          </a:ln>
        </p:spPr>
        <p:txBody>
          <a:bodyPr anchorCtr="0" anchor="t" bIns="91400" lIns="182825" spcFirstLastPara="1" rIns="182825" wrap="square" tIns="91400">
            <a:noAutofit/>
          </a:bodyPr>
          <a:lstStyle/>
          <a:p>
            <a:pPr indent="-476250" lvl="0" marL="685800" rtl="0" algn="l">
              <a:lnSpc>
                <a:spcPct val="125000"/>
              </a:lnSpc>
              <a:spcBef>
                <a:spcPts val="0"/>
              </a:spcBef>
              <a:spcAft>
                <a:spcPts val="0"/>
              </a:spcAft>
              <a:buClr>
                <a:schemeClr val="dk1"/>
              </a:buClr>
              <a:buSzPts val="2100"/>
              <a:buFont typeface="Century Gothic"/>
              <a:buChar char="●"/>
            </a:pPr>
            <a:r>
              <a:rPr b="1" lang="en" sz="2100">
                <a:solidFill>
                  <a:schemeClr val="dk1"/>
                </a:solidFill>
                <a:latin typeface="Open Sans"/>
                <a:ea typeface="Open Sans"/>
                <a:cs typeface="Open Sans"/>
                <a:sym typeface="Open Sans"/>
              </a:rPr>
              <a:t>Participate in elections</a:t>
            </a:r>
            <a:r>
              <a:rPr lang="en" sz="2100">
                <a:solidFill>
                  <a:schemeClr val="dk1"/>
                </a:solidFill>
                <a:latin typeface="Open Sans"/>
                <a:ea typeface="Open Sans"/>
                <a:cs typeface="Open Sans"/>
                <a:sym typeface="Open Sans"/>
              </a:rPr>
              <a:t> between </a:t>
            </a:r>
            <a:r>
              <a:rPr b="1" lang="en" sz="2100">
                <a:solidFill>
                  <a:schemeClr val="dk1"/>
                </a:solidFill>
                <a:latin typeface="Open Sans"/>
                <a:ea typeface="Open Sans"/>
                <a:cs typeface="Open Sans"/>
                <a:sym typeface="Open Sans"/>
              </a:rPr>
              <a:t>other General members</a:t>
            </a:r>
            <a:r>
              <a:rPr lang="en" sz="2100">
                <a:solidFill>
                  <a:schemeClr val="dk1"/>
                </a:solidFill>
                <a:latin typeface="Open Sans"/>
                <a:ea typeface="Open Sans"/>
                <a:cs typeface="Open Sans"/>
                <a:sym typeface="Open Sans"/>
              </a:rPr>
              <a:t> to appoint one (1) representative to the </a:t>
            </a:r>
            <a:r>
              <a:rPr b="1" lang="en" sz="2100">
                <a:solidFill>
                  <a:schemeClr val="dk1"/>
                </a:solidFill>
                <a:latin typeface="Open Sans"/>
                <a:ea typeface="Open Sans"/>
                <a:cs typeface="Open Sans"/>
                <a:sym typeface="Open Sans"/>
              </a:rPr>
              <a:t>LF AI &amp; Data Governing Board</a:t>
            </a:r>
            <a:r>
              <a:rPr lang="en" sz="2100">
                <a:solidFill>
                  <a:schemeClr val="dk1"/>
                </a:solidFill>
                <a:latin typeface="Open Sans"/>
                <a:ea typeface="Open Sans"/>
                <a:cs typeface="Open Sans"/>
                <a:sym typeface="Open Sans"/>
              </a:rPr>
              <a:t>. Three (3) total General representatives will be elected to represent all General members. Voice your opinions amongst the leaders in the industry and help determine the strategic direction of LF AI &amp; Data. </a:t>
            </a:r>
            <a:endParaRPr sz="2100">
              <a:solidFill>
                <a:schemeClr val="dk1"/>
              </a:solidFill>
              <a:latin typeface="Open Sans"/>
              <a:ea typeface="Open Sans"/>
              <a:cs typeface="Open Sans"/>
              <a:sym typeface="Open Sans"/>
            </a:endParaRPr>
          </a:p>
          <a:p>
            <a:pPr indent="-476250" lvl="0" marL="685800" rtl="0" algn="l">
              <a:lnSpc>
                <a:spcPct val="125000"/>
              </a:lnSpc>
              <a:spcBef>
                <a:spcPts val="0"/>
              </a:spcBef>
              <a:spcAft>
                <a:spcPts val="0"/>
              </a:spcAft>
              <a:buClr>
                <a:schemeClr val="dk1"/>
              </a:buClr>
              <a:buSzPts val="2100"/>
              <a:buFont typeface="Century Gothic"/>
              <a:buChar char="●"/>
            </a:pPr>
            <a:r>
              <a:rPr lang="en" sz="2100">
                <a:solidFill>
                  <a:schemeClr val="dk1"/>
                </a:solidFill>
                <a:latin typeface="Open Sans"/>
                <a:ea typeface="Open Sans"/>
                <a:cs typeface="Open Sans"/>
                <a:sym typeface="Open Sans"/>
              </a:rPr>
              <a:t>Receive </a:t>
            </a:r>
            <a:r>
              <a:rPr b="1" lang="en" sz="2100">
                <a:solidFill>
                  <a:schemeClr val="dk1"/>
                </a:solidFill>
                <a:latin typeface="Open Sans"/>
                <a:ea typeface="Open Sans"/>
                <a:cs typeface="Open Sans"/>
                <a:sym typeface="Open Sans"/>
              </a:rPr>
              <a:t>greater insight into LF AI &amp; Data strategy and project roadmaps</a:t>
            </a:r>
            <a:r>
              <a:rPr lang="en" sz="2100">
                <a:solidFill>
                  <a:schemeClr val="dk1"/>
                </a:solidFill>
                <a:latin typeface="Open Sans"/>
                <a:ea typeface="Open Sans"/>
                <a:cs typeface="Open Sans"/>
                <a:sym typeface="Open Sans"/>
              </a:rPr>
              <a:t> through increased engagement with the LF AI &amp; Data Executive Director and staff. </a:t>
            </a:r>
            <a:endParaRPr sz="2100">
              <a:solidFill>
                <a:schemeClr val="dk1"/>
              </a:solidFill>
              <a:latin typeface="Open Sans"/>
              <a:ea typeface="Open Sans"/>
              <a:cs typeface="Open Sans"/>
              <a:sym typeface="Open Sans"/>
            </a:endParaRPr>
          </a:p>
          <a:p>
            <a:pPr indent="-476250" lvl="0" marL="685800" marR="0" rtl="0" algn="l">
              <a:lnSpc>
                <a:spcPct val="115000"/>
              </a:lnSpc>
              <a:spcBef>
                <a:spcPts val="0"/>
              </a:spcBef>
              <a:spcAft>
                <a:spcPts val="0"/>
              </a:spcAft>
              <a:buClr>
                <a:schemeClr val="dk1"/>
              </a:buClr>
              <a:buSzPts val="2100"/>
              <a:buFont typeface="Open Sans"/>
              <a:buChar char="●"/>
            </a:pPr>
            <a:r>
              <a:rPr lang="en" sz="2100">
                <a:solidFill>
                  <a:schemeClr val="dk1"/>
                </a:solidFill>
                <a:latin typeface="Open Sans"/>
                <a:ea typeface="Open Sans"/>
                <a:cs typeface="Open Sans"/>
                <a:sym typeface="Open Sans"/>
              </a:rPr>
              <a:t>Create an announcement upon membership announcement with the LF AI &amp; Data PR team.</a:t>
            </a:r>
            <a:endParaRPr sz="2100">
              <a:solidFill>
                <a:schemeClr val="dk1"/>
              </a:solidFill>
              <a:latin typeface="Open Sans"/>
              <a:ea typeface="Open Sans"/>
              <a:cs typeface="Open Sans"/>
              <a:sym typeface="Open Sans"/>
            </a:endParaRPr>
          </a:p>
          <a:p>
            <a:pPr indent="-476250" lvl="0" marL="685800" marR="0" rtl="0" algn="l">
              <a:lnSpc>
                <a:spcPct val="115000"/>
              </a:lnSpc>
              <a:spcBef>
                <a:spcPts val="0"/>
              </a:spcBef>
              <a:spcAft>
                <a:spcPts val="0"/>
              </a:spcAft>
              <a:buClr>
                <a:schemeClr val="dk1"/>
              </a:buClr>
              <a:buSzPts val="2100"/>
              <a:buFont typeface="Open Sans"/>
              <a:buChar char="●"/>
            </a:pPr>
            <a:r>
              <a:rPr lang="en" sz="2100">
                <a:solidFill>
                  <a:schemeClr val="dk1"/>
                </a:solidFill>
                <a:latin typeface="Open Sans"/>
                <a:ea typeface="Open Sans"/>
                <a:cs typeface="Open Sans"/>
                <a:sym typeface="Open Sans"/>
              </a:rPr>
              <a:t>Participate in all Marketing, Community, Thought Leadership opportunities.</a:t>
            </a:r>
            <a:endParaRPr sz="2100">
              <a:solidFill>
                <a:schemeClr val="dk1"/>
              </a:solidFill>
              <a:latin typeface="Open Sans"/>
              <a:ea typeface="Open Sans"/>
              <a:cs typeface="Open Sans"/>
              <a:sym typeface="Open Sans"/>
            </a:endParaRPr>
          </a:p>
          <a:p>
            <a:pPr indent="-476250" lvl="0" marL="685800" rtl="0" algn="l">
              <a:lnSpc>
                <a:spcPct val="115000"/>
              </a:lnSpc>
              <a:spcBef>
                <a:spcPts val="0"/>
              </a:spcBef>
              <a:spcAft>
                <a:spcPts val="0"/>
              </a:spcAft>
              <a:buClr>
                <a:schemeClr val="dk1"/>
              </a:buClr>
              <a:buSzPts val="2100"/>
              <a:buFont typeface="Century Gothic"/>
              <a:buChar char="●"/>
            </a:pPr>
            <a:r>
              <a:rPr lang="en" sz="2100">
                <a:solidFill>
                  <a:schemeClr val="dk1"/>
                </a:solidFill>
                <a:latin typeface="Open Sans"/>
                <a:ea typeface="Open Sans"/>
                <a:cs typeface="Open Sans"/>
                <a:sym typeface="Open Sans"/>
              </a:rPr>
              <a:t>Opportunity to </a:t>
            </a:r>
            <a:r>
              <a:rPr b="1" lang="en" sz="2100">
                <a:solidFill>
                  <a:schemeClr val="dk1"/>
                </a:solidFill>
                <a:latin typeface="Open Sans"/>
                <a:ea typeface="Open Sans"/>
                <a:cs typeface="Open Sans"/>
                <a:sym typeface="Open Sans"/>
              </a:rPr>
              <a:t>host “LF AI &amp; Data Day”</a:t>
            </a:r>
            <a:r>
              <a:rPr lang="en" sz="2100">
                <a:solidFill>
                  <a:schemeClr val="dk1"/>
                </a:solidFill>
                <a:latin typeface="Open Sans"/>
                <a:ea typeface="Open Sans"/>
                <a:cs typeface="Open Sans"/>
                <a:sym typeface="Open Sans"/>
              </a:rPr>
              <a:t>, including on-demand webinars and livestream</a:t>
            </a:r>
            <a:r>
              <a:rPr lang="en" sz="2100">
                <a:solidFill>
                  <a:schemeClr val="dk1"/>
                </a:solidFill>
                <a:latin typeface="Open Sans"/>
                <a:ea typeface="Open Sans"/>
                <a:cs typeface="Open Sans"/>
                <a:sym typeface="Open Sans"/>
              </a:rPr>
              <a:t>.</a:t>
            </a:r>
            <a:endParaRPr sz="2100">
              <a:solidFill>
                <a:schemeClr val="dk1"/>
              </a:solidFill>
              <a:latin typeface="Open Sans"/>
              <a:ea typeface="Open Sans"/>
              <a:cs typeface="Open Sans"/>
              <a:sym typeface="Open Sans"/>
            </a:endParaRPr>
          </a:p>
          <a:p>
            <a:pPr indent="-476250" lvl="0" marL="685800" rtl="0" algn="l">
              <a:lnSpc>
                <a:spcPct val="115000"/>
              </a:lnSpc>
              <a:spcBef>
                <a:spcPts val="0"/>
              </a:spcBef>
              <a:spcAft>
                <a:spcPts val="0"/>
              </a:spcAft>
              <a:buClr>
                <a:schemeClr val="dk1"/>
              </a:buClr>
              <a:buSzPts val="2100"/>
              <a:buFont typeface="Century Gothic"/>
              <a:buChar char="●"/>
            </a:pPr>
            <a:r>
              <a:rPr lang="en" sz="2100">
                <a:solidFill>
                  <a:schemeClr val="dk1"/>
                </a:solidFill>
                <a:latin typeface="Open Sans"/>
                <a:ea typeface="Open Sans"/>
                <a:cs typeface="Open Sans"/>
                <a:sym typeface="Open Sans"/>
              </a:rPr>
              <a:t>Receive </a:t>
            </a:r>
            <a:r>
              <a:rPr b="1" lang="en" sz="2100">
                <a:solidFill>
                  <a:schemeClr val="dk1"/>
                </a:solidFill>
                <a:latin typeface="Open Sans"/>
                <a:ea typeface="Open Sans"/>
                <a:cs typeface="Open Sans"/>
                <a:sym typeface="Open Sans"/>
              </a:rPr>
              <a:t>discounts</a:t>
            </a:r>
            <a:r>
              <a:rPr lang="en" sz="2100">
                <a:solidFill>
                  <a:schemeClr val="dk1"/>
                </a:solidFill>
                <a:latin typeface="Open Sans"/>
                <a:ea typeface="Open Sans"/>
                <a:cs typeface="Open Sans"/>
                <a:sym typeface="Open Sans"/>
              </a:rPr>
              <a:t> on LF AI &amp; Data event sponsorships.</a:t>
            </a:r>
            <a:endParaRPr sz="2100">
              <a:solidFill>
                <a:schemeClr val="dk1"/>
              </a:solidFill>
              <a:latin typeface="Open Sans"/>
              <a:ea typeface="Open Sans"/>
              <a:cs typeface="Open Sans"/>
              <a:sym typeface="Open Sans"/>
            </a:endParaRPr>
          </a:p>
          <a:p>
            <a:pPr indent="-476250" lvl="0" marL="685800" marR="0" rtl="0" algn="l">
              <a:lnSpc>
                <a:spcPct val="115000"/>
              </a:lnSpc>
              <a:spcBef>
                <a:spcPts val="0"/>
              </a:spcBef>
              <a:spcAft>
                <a:spcPts val="0"/>
              </a:spcAft>
              <a:buClr>
                <a:schemeClr val="dk1"/>
              </a:buClr>
              <a:buSzPts val="2100"/>
              <a:buFont typeface="Open Sans"/>
              <a:buChar char="●"/>
            </a:pPr>
            <a:r>
              <a:rPr lang="en" sz="21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2100">
              <a:solidFill>
                <a:schemeClr val="dk1"/>
              </a:solidFill>
              <a:latin typeface="Open Sans"/>
              <a:ea typeface="Open Sans"/>
              <a:cs typeface="Open Sans"/>
              <a:sym typeface="Open Sans"/>
            </a:endParaRPr>
          </a:p>
        </p:txBody>
      </p:sp>
      <p:pic>
        <p:nvPicPr>
          <p:cNvPr id="750" name="Google Shape;750;p76"/>
          <p:cNvPicPr preferRelativeResize="0"/>
          <p:nvPr/>
        </p:nvPicPr>
        <p:blipFill>
          <a:blip r:embed="rId3">
            <a:alphaModFix/>
          </a:blip>
          <a:stretch>
            <a:fillRect/>
          </a:stretch>
        </p:blipFill>
        <p:spPr>
          <a:xfrm>
            <a:off x="14069892" y="669882"/>
            <a:ext cx="3498031" cy="11591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757" name="Google Shape;757;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58" name="Google Shape;758;p77"/>
          <p:cNvSpPr txBox="1"/>
          <p:nvPr>
            <p:ph idx="4294967295" type="body"/>
          </p:nvPr>
        </p:nvSpPr>
        <p:spPr>
          <a:xfrm>
            <a:off x="937275" y="2002642"/>
            <a:ext cx="16400700" cy="16041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2300">
                <a:solidFill>
                  <a:srgbClr val="000000"/>
                </a:solidFill>
              </a:rPr>
              <a:t>The Associate membership is a free complimentary membership limited to academic and non-profit institutions.</a:t>
            </a:r>
            <a:endParaRPr sz="2300">
              <a:solidFill>
                <a:srgbClr val="000000"/>
              </a:solidFill>
            </a:endParaRPr>
          </a:p>
          <a:p>
            <a:pPr indent="0" lvl="0" marL="0" rtl="0" algn="l">
              <a:lnSpc>
                <a:spcPct val="115000"/>
              </a:lnSpc>
              <a:spcBef>
                <a:spcPts val="0"/>
              </a:spcBef>
              <a:spcAft>
                <a:spcPts val="0"/>
              </a:spcAft>
              <a:buSzPts val="3000"/>
              <a:buNone/>
            </a:pPr>
            <a:r>
              <a:t/>
            </a:r>
            <a:endParaRPr b="1" sz="2300">
              <a:solidFill>
                <a:srgbClr val="000000"/>
              </a:solidFill>
            </a:endParaRPr>
          </a:p>
        </p:txBody>
      </p:sp>
      <p:sp>
        <p:nvSpPr>
          <p:cNvPr id="759" name="Google Shape;759;p77"/>
          <p:cNvSpPr/>
          <p:nvPr/>
        </p:nvSpPr>
        <p:spPr>
          <a:xfrm>
            <a:off x="1037550" y="3248513"/>
            <a:ext cx="16630800" cy="27567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60" name="Google Shape;760;p77"/>
          <p:cNvSpPr/>
          <p:nvPr/>
        </p:nvSpPr>
        <p:spPr>
          <a:xfrm>
            <a:off x="1040287" y="3019913"/>
            <a:ext cx="16630800" cy="968100"/>
          </a:xfrm>
          <a:prstGeom prst="rect">
            <a:avLst/>
          </a:prstGeom>
          <a:solidFill>
            <a:srgbClr val="0B476F"/>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br>
              <a:rPr lang="en" sz="3600">
                <a:solidFill>
                  <a:srgbClr val="FFFFFF"/>
                </a:solidFill>
                <a:latin typeface="Open Sans"/>
                <a:ea typeface="Open Sans"/>
                <a:cs typeface="Open Sans"/>
                <a:sym typeface="Open Sans"/>
              </a:rPr>
            </a:br>
            <a:r>
              <a:rPr lang="en" sz="3600">
                <a:solidFill>
                  <a:srgbClr val="FFFFFF"/>
                </a:solidFill>
                <a:latin typeface="Open Sans"/>
                <a:ea typeface="Open Sans"/>
                <a:cs typeface="Open Sans"/>
                <a:sym typeface="Open Sans"/>
              </a:rPr>
              <a:t>Associate members are eligible to:</a:t>
            </a:r>
            <a:endParaRPr sz="36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t/>
            </a:r>
            <a:endParaRPr sz="2700">
              <a:solidFill>
                <a:srgbClr val="FFFFFF"/>
              </a:solidFill>
              <a:latin typeface="Open Sans"/>
              <a:ea typeface="Open Sans"/>
              <a:cs typeface="Open Sans"/>
              <a:sym typeface="Open Sans"/>
            </a:endParaRPr>
          </a:p>
        </p:txBody>
      </p:sp>
      <p:sp>
        <p:nvSpPr>
          <p:cNvPr id="761" name="Google Shape;761;p77"/>
          <p:cNvSpPr txBox="1"/>
          <p:nvPr/>
        </p:nvSpPr>
        <p:spPr>
          <a:xfrm>
            <a:off x="937275" y="4034288"/>
            <a:ext cx="16630800" cy="1971000"/>
          </a:xfrm>
          <a:prstGeom prst="rect">
            <a:avLst/>
          </a:prstGeom>
          <a:noFill/>
          <a:ln>
            <a:noFill/>
          </a:ln>
        </p:spPr>
        <p:txBody>
          <a:bodyPr anchorCtr="0" anchor="t" bIns="91400" lIns="182825" spcFirstLastPara="1" rIns="182825" wrap="square" tIns="91400">
            <a:noAutofit/>
          </a:bodyPr>
          <a:lstStyle/>
          <a:p>
            <a:pPr indent="-476250" lvl="0" marL="685800" rtl="0" algn="l">
              <a:spcBef>
                <a:spcPts val="0"/>
              </a:spcBef>
              <a:spcAft>
                <a:spcPts val="0"/>
              </a:spcAft>
              <a:buSzPts val="2100"/>
              <a:buFont typeface="Open Sans"/>
              <a:buChar char="●"/>
            </a:pPr>
            <a:r>
              <a:rPr lang="en" sz="2100">
                <a:latin typeface="Open Sans"/>
                <a:ea typeface="Open Sans"/>
                <a:cs typeface="Open Sans"/>
                <a:sym typeface="Open Sans"/>
              </a:rPr>
              <a:t>Participate in all Marketing, Community, and Thought Leadership opportunities.</a:t>
            </a:r>
            <a:endParaRPr sz="2100">
              <a:latin typeface="Open Sans"/>
              <a:ea typeface="Open Sans"/>
              <a:cs typeface="Open Sans"/>
              <a:sym typeface="Open Sans"/>
            </a:endParaRPr>
          </a:p>
          <a:p>
            <a:pPr indent="-476250" lvl="0" marL="685800" rtl="0" algn="l">
              <a:spcBef>
                <a:spcPts val="0"/>
              </a:spcBef>
              <a:spcAft>
                <a:spcPts val="0"/>
              </a:spcAft>
              <a:buSzPts val="2100"/>
              <a:buFont typeface="Open Sans"/>
              <a:buChar char="●"/>
            </a:pPr>
            <a:r>
              <a:rPr lang="en" sz="2100">
                <a:latin typeface="Open Sans"/>
                <a:ea typeface="Open Sans"/>
                <a:cs typeface="Open Sans"/>
                <a:sym typeface="Open Sans"/>
              </a:rPr>
              <a:t>Identify your organization as a member and display your logo on the LF AI &amp; Data website, landscape and in marketing materials.</a:t>
            </a:r>
            <a:endParaRPr sz="2100">
              <a:latin typeface="Open Sans"/>
              <a:ea typeface="Open Sans"/>
              <a:cs typeface="Open Sans"/>
              <a:sym typeface="Open Sans"/>
            </a:endParaRPr>
          </a:p>
          <a:p>
            <a:pPr indent="-476250" lvl="0" marL="685800" rtl="0" algn="l">
              <a:spcBef>
                <a:spcPts val="0"/>
              </a:spcBef>
              <a:spcAft>
                <a:spcPts val="0"/>
              </a:spcAft>
              <a:buSzPts val="2100"/>
              <a:buFont typeface="Open Sans"/>
              <a:buChar char="●"/>
            </a:pPr>
            <a:r>
              <a:rPr lang="en" sz="2100">
                <a:latin typeface="Open Sans"/>
                <a:ea typeface="Open Sans"/>
                <a:cs typeface="Open Sans"/>
                <a:sym typeface="Open Sans"/>
              </a:rPr>
              <a:t>Feature your organization in the quarterly new members announcement.</a:t>
            </a:r>
            <a:endParaRPr sz="2100">
              <a:latin typeface="Open Sans"/>
              <a:ea typeface="Open Sans"/>
              <a:cs typeface="Open Sans"/>
              <a:sym typeface="Open Sans"/>
            </a:endParaRPr>
          </a:p>
          <a:p>
            <a:pPr indent="-476250" lvl="0" marL="685800" rtl="0" algn="l">
              <a:spcBef>
                <a:spcPts val="0"/>
              </a:spcBef>
              <a:spcAft>
                <a:spcPts val="0"/>
              </a:spcAft>
              <a:buSzPts val="2100"/>
              <a:buFont typeface="Open Sans"/>
              <a:buChar char="●"/>
            </a:pPr>
            <a:r>
              <a:rPr lang="en" sz="2100">
                <a:latin typeface="Open Sans"/>
                <a:ea typeface="Open Sans"/>
                <a:cs typeface="Open Sans"/>
                <a:sym typeface="Open Sans"/>
              </a:rPr>
              <a:t>Receive discounts on LF AI &amp; Data events’ sponsorship.</a:t>
            </a:r>
            <a:endParaRPr sz="21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pic>
        <p:nvPicPr>
          <p:cNvPr id="762" name="Google Shape;762;p77"/>
          <p:cNvPicPr preferRelativeResize="0"/>
          <p:nvPr/>
        </p:nvPicPr>
        <p:blipFill>
          <a:blip r:embed="rId3">
            <a:alphaModFix/>
          </a:blip>
          <a:stretch>
            <a:fillRect/>
          </a:stretch>
        </p:blipFill>
        <p:spPr>
          <a:xfrm>
            <a:off x="14069887" y="652500"/>
            <a:ext cx="3601056" cy="1193919"/>
          </a:xfrm>
          <a:prstGeom prst="rect">
            <a:avLst/>
          </a:prstGeom>
          <a:noFill/>
          <a:ln>
            <a:noFill/>
          </a:ln>
        </p:spPr>
      </p:pic>
      <p:sp>
        <p:nvSpPr>
          <p:cNvPr id="763" name="Google Shape;763;p77"/>
          <p:cNvSpPr txBox="1"/>
          <p:nvPr>
            <p:ph idx="4294967295" type="body"/>
          </p:nvPr>
        </p:nvSpPr>
        <p:spPr>
          <a:xfrm>
            <a:off x="953175" y="6005213"/>
            <a:ext cx="16799400" cy="3188400"/>
          </a:xfrm>
          <a:prstGeom prst="rect">
            <a:avLst/>
          </a:prstGeom>
        </p:spPr>
        <p:txBody>
          <a:bodyPr anchorCtr="0" anchor="ctr" bIns="0" lIns="0" spcFirstLastPara="1" rIns="0" wrap="square" tIns="0">
            <a:normAutofit lnSpcReduction="10000"/>
          </a:bodyPr>
          <a:lstStyle/>
          <a:p>
            <a:pPr indent="0" lvl="0" marL="0" rtl="0" algn="l">
              <a:spcBef>
                <a:spcPts val="0"/>
              </a:spcBef>
              <a:spcAft>
                <a:spcPts val="0"/>
              </a:spcAft>
              <a:buNone/>
            </a:pPr>
            <a:r>
              <a:rPr b="1" lang="en" sz="2300"/>
              <a:t>Specific opportunities for associate members:</a:t>
            </a:r>
            <a:endParaRPr b="1" sz="2300"/>
          </a:p>
          <a:p>
            <a:pPr indent="-476250" lvl="0" marL="685800" rtl="0" algn="l">
              <a:spcBef>
                <a:spcPts val="0"/>
              </a:spcBef>
              <a:spcAft>
                <a:spcPts val="0"/>
              </a:spcAft>
              <a:buSzPts val="2100"/>
              <a:buChar char="●"/>
            </a:pPr>
            <a:r>
              <a:rPr lang="en" sz="2100"/>
              <a:t>Practical experience working with open source foundations</a:t>
            </a:r>
            <a:endParaRPr sz="2100"/>
          </a:p>
          <a:p>
            <a:pPr indent="-476250" lvl="0" marL="685800" rtl="0" algn="l">
              <a:spcBef>
                <a:spcPts val="0"/>
              </a:spcBef>
              <a:spcAft>
                <a:spcPts val="0"/>
              </a:spcAft>
              <a:buSzPts val="2100"/>
              <a:buChar char="●"/>
            </a:pPr>
            <a:r>
              <a:rPr lang="en" sz="2100"/>
              <a:t>Visibility into and within the ecosystem</a:t>
            </a:r>
            <a:endParaRPr sz="2100"/>
          </a:p>
          <a:p>
            <a:pPr indent="-476250" lvl="0" marL="685800" rtl="0" algn="l">
              <a:spcBef>
                <a:spcPts val="0"/>
              </a:spcBef>
              <a:spcAft>
                <a:spcPts val="0"/>
              </a:spcAft>
              <a:buSzPts val="2100"/>
              <a:buChar char="●"/>
            </a:pPr>
            <a:r>
              <a:rPr lang="en" sz="2100"/>
              <a:t>Internships opportunities with commercial members</a:t>
            </a:r>
            <a:endParaRPr sz="2100"/>
          </a:p>
          <a:p>
            <a:pPr indent="-476250" lvl="0" marL="685800" rtl="0" algn="l">
              <a:spcBef>
                <a:spcPts val="0"/>
              </a:spcBef>
              <a:spcAft>
                <a:spcPts val="0"/>
              </a:spcAft>
              <a:buSzPts val="2100"/>
              <a:buChar char="●"/>
            </a:pPr>
            <a:r>
              <a:rPr lang="en" sz="2100"/>
              <a:t>Collaboration opportunities </a:t>
            </a:r>
            <a:endParaRPr sz="2100"/>
          </a:p>
          <a:p>
            <a:pPr indent="-476250" lvl="0" marL="685800" rtl="0" algn="l">
              <a:spcBef>
                <a:spcPts val="0"/>
              </a:spcBef>
              <a:spcAft>
                <a:spcPts val="0"/>
              </a:spcAft>
              <a:buSzPts val="2100"/>
              <a:buChar char="●"/>
            </a:pPr>
            <a:r>
              <a:rPr lang="en" sz="2100"/>
              <a:t>Publication opportunities based on R&amp;D conducted with projects </a:t>
            </a:r>
            <a:endParaRPr sz="2100"/>
          </a:p>
          <a:p>
            <a:pPr indent="-476250" lvl="0" marL="685800" rtl="0" algn="l">
              <a:spcBef>
                <a:spcPts val="0"/>
              </a:spcBef>
              <a:spcAft>
                <a:spcPts val="0"/>
              </a:spcAft>
              <a:buSzPts val="2100"/>
              <a:buChar char="●"/>
            </a:pPr>
            <a:r>
              <a:rPr lang="en" sz="2100"/>
              <a:t>Open source working experience for all participants </a:t>
            </a:r>
            <a:endParaRPr sz="2100"/>
          </a:p>
          <a:p>
            <a:pPr indent="-476250" lvl="0" marL="685800" rtl="0" algn="l">
              <a:spcBef>
                <a:spcPts val="0"/>
              </a:spcBef>
              <a:spcAft>
                <a:spcPts val="0"/>
              </a:spcAft>
              <a:buSzPts val="2100"/>
              <a:buChar char="●"/>
            </a:pPr>
            <a:r>
              <a:rPr lang="en" sz="2100"/>
              <a:t>Access to LF AI &amp; Data events </a:t>
            </a:r>
            <a:endParaRPr sz="21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8" name="Shape 768"/>
        <p:cNvGrpSpPr/>
        <p:nvPr/>
      </p:nvGrpSpPr>
      <p:grpSpPr>
        <a:xfrm>
          <a:off x="0" y="0"/>
          <a:ext cx="0" cy="0"/>
          <a:chOff x="0" y="0"/>
          <a:chExt cx="0" cy="0"/>
        </a:xfrm>
      </p:grpSpPr>
      <p:sp>
        <p:nvSpPr>
          <p:cNvPr id="769" name="Google Shape;769;p78"/>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latin typeface="Arial"/>
                <a:ea typeface="Arial"/>
                <a:cs typeface="Arial"/>
                <a:sym typeface="Arial"/>
              </a:rPr>
              <a:t>Challenges and Trends</a:t>
            </a:r>
            <a:endParaRPr/>
          </a:p>
        </p:txBody>
      </p:sp>
      <p:sp>
        <p:nvSpPr>
          <p:cNvPr id="770" name="Google Shape;770;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9"/>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777" name="Google Shape;777;p79"/>
          <p:cNvSpPr/>
          <p:nvPr/>
        </p:nvSpPr>
        <p:spPr>
          <a:xfrm>
            <a:off x="2711665" y="386136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ctr">
              <a:spcBef>
                <a:spcPts val="0"/>
              </a:spcBef>
              <a:spcAft>
                <a:spcPts val="0"/>
              </a:spcAft>
              <a:buClr>
                <a:schemeClr val="dk1"/>
              </a:buClr>
              <a:buFont typeface="Arial"/>
              <a:buNone/>
            </a:pPr>
            <a:r>
              <a:rPr b="1" lang="en" sz="2500">
                <a:solidFill>
                  <a:schemeClr val="dk1"/>
                </a:solidFill>
                <a:latin typeface="Open Sans"/>
                <a:ea typeface="Open Sans"/>
                <a:cs typeface="Open Sans"/>
                <a:sym typeface="Open Sans"/>
              </a:rPr>
              <a:t>Training &amp; Cert,</a:t>
            </a:r>
            <a:endParaRPr b="1" sz="2500">
              <a:solidFill>
                <a:schemeClr val="dk1"/>
              </a:solidFill>
              <a:latin typeface="Open Sans"/>
              <a:ea typeface="Open Sans"/>
              <a:cs typeface="Open Sans"/>
              <a:sym typeface="Open Sans"/>
            </a:endParaRPr>
          </a:p>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Talent Shortage </a:t>
            </a:r>
            <a:endParaRPr b="1" sz="2500" u="none" cap="none" strike="noStrike">
              <a:solidFill>
                <a:schemeClr val="dk1"/>
              </a:solidFill>
              <a:latin typeface="Open Sans"/>
              <a:ea typeface="Open Sans"/>
              <a:cs typeface="Open Sans"/>
              <a:sym typeface="Open Sans"/>
            </a:endParaRPr>
          </a:p>
        </p:txBody>
      </p:sp>
      <p:sp>
        <p:nvSpPr>
          <p:cNvPr id="778" name="Google Shape;778;p79"/>
          <p:cNvSpPr/>
          <p:nvPr/>
        </p:nvSpPr>
        <p:spPr>
          <a:xfrm>
            <a:off x="9838085" y="386136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Rise of Adoption of OSPOs </a:t>
            </a:r>
            <a:endParaRPr b="1" sz="2500" u="none" cap="none" strike="noStrike">
              <a:solidFill>
                <a:schemeClr val="dk1"/>
              </a:solidFill>
              <a:latin typeface="Open Sans"/>
              <a:ea typeface="Open Sans"/>
              <a:cs typeface="Open Sans"/>
              <a:sym typeface="Open Sans"/>
            </a:endParaRPr>
          </a:p>
        </p:txBody>
      </p:sp>
      <p:sp>
        <p:nvSpPr>
          <p:cNvPr id="779" name="Google Shape;779;p79"/>
          <p:cNvSpPr/>
          <p:nvPr/>
        </p:nvSpPr>
        <p:spPr>
          <a:xfrm>
            <a:off x="13281325" y="386134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Importance of Software Security</a:t>
            </a:r>
            <a:endParaRPr b="1" sz="2500" u="none" cap="none" strike="noStrike">
              <a:solidFill>
                <a:schemeClr val="dk1"/>
              </a:solidFill>
              <a:latin typeface="Open Sans"/>
              <a:ea typeface="Open Sans"/>
              <a:cs typeface="Open Sans"/>
              <a:sym typeface="Open Sans"/>
            </a:endParaRPr>
          </a:p>
        </p:txBody>
      </p:sp>
      <p:sp>
        <p:nvSpPr>
          <p:cNvPr id="780" name="Google Shape;780;p79"/>
          <p:cNvSpPr/>
          <p:nvPr/>
        </p:nvSpPr>
        <p:spPr>
          <a:xfrm>
            <a:off x="6274878" y="386136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Emphasis on SW Supply Chain</a:t>
            </a:r>
            <a:endParaRPr b="1" sz="2500" u="none" cap="none" strike="noStrike">
              <a:solidFill>
                <a:schemeClr val="dk1"/>
              </a:solidFill>
              <a:latin typeface="Open Sans"/>
              <a:ea typeface="Open Sans"/>
              <a:cs typeface="Open Sans"/>
              <a:sym typeface="Open Sans"/>
            </a:endParaRPr>
          </a:p>
        </p:txBody>
      </p:sp>
      <p:sp>
        <p:nvSpPr>
          <p:cNvPr id="781" name="Google Shape;781;p79"/>
          <p:cNvSpPr/>
          <p:nvPr/>
        </p:nvSpPr>
        <p:spPr>
          <a:xfrm>
            <a:off x="2711652" y="78091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Infusing AI and ML in products and services</a:t>
            </a:r>
            <a:endParaRPr b="1" sz="2500" u="none" cap="none" strike="noStrike">
              <a:solidFill>
                <a:schemeClr val="dk1"/>
              </a:solidFill>
              <a:latin typeface="Open Sans"/>
              <a:ea typeface="Open Sans"/>
              <a:cs typeface="Open Sans"/>
              <a:sym typeface="Open Sans"/>
            </a:endParaRPr>
          </a:p>
        </p:txBody>
      </p:sp>
      <p:sp>
        <p:nvSpPr>
          <p:cNvPr id="782" name="Google Shape;782;p79"/>
          <p:cNvSpPr/>
          <p:nvPr/>
        </p:nvSpPr>
        <p:spPr>
          <a:xfrm>
            <a:off x="6274872" y="78091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Focused Efforts on Ethical AI Practices</a:t>
            </a:r>
            <a:endParaRPr b="1" sz="2500" u="none" cap="none" strike="noStrike">
              <a:solidFill>
                <a:schemeClr val="dk1"/>
              </a:solidFill>
              <a:latin typeface="Open Sans"/>
              <a:ea typeface="Open Sans"/>
              <a:cs typeface="Open Sans"/>
              <a:sym typeface="Open Sans"/>
            </a:endParaRPr>
          </a:p>
        </p:txBody>
      </p:sp>
      <p:pic>
        <p:nvPicPr>
          <p:cNvPr id="783" name="Google Shape;783;p79"/>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784" name="Google Shape;784;p79"/>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785" name="Google Shape;785;p79"/>
          <p:cNvPicPr preferRelativeResize="0"/>
          <p:nvPr/>
        </p:nvPicPr>
        <p:blipFill>
          <a:blip r:embed="rId5">
            <a:alphaModFix/>
          </a:blip>
          <a:stretch>
            <a:fillRect/>
          </a:stretch>
        </p:blipFill>
        <p:spPr>
          <a:xfrm>
            <a:off x="13933403" y="2470377"/>
            <a:ext cx="1572840" cy="1382866"/>
          </a:xfrm>
          <a:prstGeom prst="rect">
            <a:avLst/>
          </a:prstGeom>
          <a:noFill/>
          <a:ln>
            <a:noFill/>
          </a:ln>
          <a:effectLst>
            <a:outerShdw blurRad="317500" rotWithShape="0" algn="ctr">
              <a:srgbClr val="000000">
                <a:alpha val="20000"/>
              </a:srgbClr>
            </a:outerShdw>
          </a:effectLst>
        </p:spPr>
      </p:pic>
      <p:pic>
        <p:nvPicPr>
          <p:cNvPr id="786" name="Google Shape;786;p79"/>
          <p:cNvPicPr preferRelativeResize="0"/>
          <p:nvPr/>
        </p:nvPicPr>
        <p:blipFill>
          <a:blip r:embed="rId6">
            <a:alphaModFix/>
          </a:blip>
          <a:stretch>
            <a:fillRect/>
          </a:stretch>
        </p:blipFill>
        <p:spPr>
          <a:xfrm>
            <a:off x="6926987" y="2470379"/>
            <a:ext cx="1572838" cy="1382851"/>
          </a:xfrm>
          <a:prstGeom prst="rect">
            <a:avLst/>
          </a:prstGeom>
          <a:noFill/>
          <a:ln>
            <a:noFill/>
          </a:ln>
        </p:spPr>
      </p:pic>
      <p:pic>
        <p:nvPicPr>
          <p:cNvPr id="787" name="Google Shape;787;p79"/>
          <p:cNvPicPr preferRelativeResize="0"/>
          <p:nvPr/>
        </p:nvPicPr>
        <p:blipFill>
          <a:blip r:embed="rId7">
            <a:alphaModFix/>
          </a:blip>
          <a:stretch>
            <a:fillRect/>
          </a:stretch>
        </p:blipFill>
        <p:spPr>
          <a:xfrm>
            <a:off x="3363770" y="6325889"/>
            <a:ext cx="1572840" cy="1382866"/>
          </a:xfrm>
          <a:prstGeom prst="rect">
            <a:avLst/>
          </a:prstGeom>
          <a:noFill/>
          <a:ln>
            <a:noFill/>
          </a:ln>
        </p:spPr>
      </p:pic>
      <p:pic>
        <p:nvPicPr>
          <p:cNvPr id="788" name="Google Shape;788;p79"/>
          <p:cNvPicPr preferRelativeResize="0"/>
          <p:nvPr/>
        </p:nvPicPr>
        <p:blipFill>
          <a:blip r:embed="rId8">
            <a:alphaModFix/>
          </a:blip>
          <a:stretch>
            <a:fillRect/>
          </a:stretch>
        </p:blipFill>
        <p:spPr>
          <a:xfrm>
            <a:off x="6926985" y="6325890"/>
            <a:ext cx="1572810" cy="1382839"/>
          </a:xfrm>
          <a:prstGeom prst="rect">
            <a:avLst/>
          </a:prstGeom>
          <a:noFill/>
          <a:ln>
            <a:noFill/>
          </a:ln>
        </p:spPr>
      </p:pic>
      <p:pic>
        <p:nvPicPr>
          <p:cNvPr id="789" name="Google Shape;789;p79"/>
          <p:cNvPicPr preferRelativeResize="0"/>
          <p:nvPr/>
        </p:nvPicPr>
        <p:blipFill>
          <a:blip r:embed="rId9">
            <a:alphaModFix/>
          </a:blip>
          <a:stretch>
            <a:fillRect/>
          </a:stretch>
        </p:blipFill>
        <p:spPr>
          <a:xfrm>
            <a:off x="10490172" y="6245574"/>
            <a:ext cx="1572810" cy="1543465"/>
          </a:xfrm>
          <a:prstGeom prst="rect">
            <a:avLst/>
          </a:prstGeom>
          <a:noFill/>
          <a:ln>
            <a:noFill/>
          </a:ln>
        </p:spPr>
      </p:pic>
      <p:sp>
        <p:nvSpPr>
          <p:cNvPr id="790" name="Google Shape;790;p79"/>
          <p:cNvSpPr/>
          <p:nvPr/>
        </p:nvSpPr>
        <p:spPr>
          <a:xfrm>
            <a:off x="9838085" y="78091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Criticality of OSS to Digital Transformation</a:t>
            </a:r>
            <a:endParaRPr b="1" sz="2500" u="none" cap="none" strike="noStrike">
              <a:solidFill>
                <a:schemeClr val="dk1"/>
              </a:solidFill>
              <a:latin typeface="Open Sans"/>
              <a:ea typeface="Open Sans"/>
              <a:cs typeface="Open Sans"/>
              <a:sym typeface="Open Sans"/>
            </a:endParaRPr>
          </a:p>
        </p:txBody>
      </p:sp>
      <p:pic>
        <p:nvPicPr>
          <p:cNvPr id="791" name="Google Shape;791;p79"/>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792" name="Google Shape;792;p79"/>
          <p:cNvSpPr/>
          <p:nvPr/>
        </p:nvSpPr>
        <p:spPr>
          <a:xfrm>
            <a:off x="13281330" y="7867528"/>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rPr b="1" lang="en" sz="2500">
                <a:solidFill>
                  <a:schemeClr val="dk1"/>
                </a:solidFill>
                <a:latin typeface="Open Sans"/>
                <a:ea typeface="Open Sans"/>
                <a:cs typeface="Open Sans"/>
                <a:sym typeface="Open Sans"/>
              </a:rPr>
              <a:t>Accelerated OSS Adoption in Governments</a:t>
            </a:r>
            <a:endParaRPr b="1" sz="2500" u="none" cap="none" strike="noStrike">
              <a:solidFill>
                <a:schemeClr val="dk1"/>
              </a:solidFill>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80"/>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99" name="Google Shape;799;p80"/>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800" name="Google Shape;800;p80"/>
          <p:cNvSpPr/>
          <p:nvPr/>
        </p:nvSpPr>
        <p:spPr>
          <a:xfrm>
            <a:off x="23885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Trusted and Responsible AI</a:t>
            </a:r>
            <a:endParaRPr b="1" i="0" sz="2800" u="none" cap="none" strike="noStrike">
              <a:solidFill>
                <a:schemeClr val="dk1"/>
              </a:solidFill>
              <a:latin typeface="Open Sans"/>
              <a:ea typeface="Open Sans"/>
              <a:cs typeface="Open Sans"/>
              <a:sym typeface="Open Sans"/>
            </a:endParaRPr>
          </a:p>
        </p:txBody>
      </p:sp>
      <p:sp>
        <p:nvSpPr>
          <p:cNvPr id="801" name="Google Shape;801;p80"/>
          <p:cNvSpPr/>
          <p:nvPr/>
        </p:nvSpPr>
        <p:spPr>
          <a:xfrm>
            <a:off x="82760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AI on edge </a:t>
            </a:r>
            <a:endParaRPr b="1" sz="2800">
              <a:solidFill>
                <a:schemeClr val="dk1"/>
              </a:solidFill>
              <a:latin typeface="Open Sans"/>
              <a:ea typeface="Open Sans"/>
              <a:cs typeface="Open Sans"/>
              <a:sym typeface="Open Sans"/>
            </a:endParaRPr>
          </a:p>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devices</a:t>
            </a:r>
            <a:endParaRPr b="1" i="0" sz="2800" u="none" cap="none" strike="noStrike">
              <a:solidFill>
                <a:schemeClr val="dk1"/>
              </a:solidFill>
              <a:latin typeface="Open Sans"/>
              <a:ea typeface="Open Sans"/>
              <a:cs typeface="Open Sans"/>
              <a:sym typeface="Open Sans"/>
            </a:endParaRPr>
          </a:p>
        </p:txBody>
      </p:sp>
      <p:sp>
        <p:nvSpPr>
          <p:cNvPr id="802" name="Google Shape;802;p80"/>
          <p:cNvSpPr/>
          <p:nvPr/>
        </p:nvSpPr>
        <p:spPr>
          <a:xfrm>
            <a:off x="142420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Federated learning</a:t>
            </a:r>
            <a:endParaRPr b="1" i="0" sz="2800" u="none" cap="none" strike="noStrike">
              <a:solidFill>
                <a:schemeClr val="dk1"/>
              </a:solidFill>
              <a:latin typeface="Open Sans"/>
              <a:ea typeface="Open Sans"/>
              <a:cs typeface="Open Sans"/>
              <a:sym typeface="Open Sans"/>
            </a:endParaRPr>
          </a:p>
        </p:txBody>
      </p:sp>
      <p:sp>
        <p:nvSpPr>
          <p:cNvPr id="803" name="Google Shape;803;p80"/>
          <p:cNvSpPr/>
          <p:nvPr/>
        </p:nvSpPr>
        <p:spPr>
          <a:xfrm>
            <a:off x="82971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b="1" lang="en" sz="2800">
                <a:solidFill>
                  <a:schemeClr val="dk1"/>
                </a:solidFill>
                <a:latin typeface="Open Sans"/>
                <a:ea typeface="Open Sans"/>
                <a:cs typeface="Open Sans"/>
                <a:sym typeface="Open Sans"/>
              </a:rPr>
              <a:t>Specialized Hardware</a:t>
            </a:r>
            <a:endParaRPr b="1" sz="2800">
              <a:solidFill>
                <a:schemeClr val="dk1"/>
              </a:solidFill>
              <a:latin typeface="Open Sans"/>
              <a:ea typeface="Open Sans"/>
              <a:cs typeface="Open Sans"/>
              <a:sym typeface="Open Sans"/>
            </a:endParaRPr>
          </a:p>
        </p:txBody>
      </p:sp>
      <p:pic>
        <p:nvPicPr>
          <p:cNvPr id="804" name="Google Shape;804;p80"/>
          <p:cNvPicPr preferRelativeResize="0"/>
          <p:nvPr/>
        </p:nvPicPr>
        <p:blipFill>
          <a:blip r:embed="rId3">
            <a:alphaModFix/>
          </a:blip>
          <a:stretch>
            <a:fillRect/>
          </a:stretch>
        </p:blipFill>
        <p:spPr>
          <a:xfrm>
            <a:off x="907938" y="2501963"/>
            <a:ext cx="1480600" cy="1480600"/>
          </a:xfrm>
          <a:prstGeom prst="rect">
            <a:avLst/>
          </a:prstGeom>
          <a:noFill/>
          <a:ln>
            <a:noFill/>
          </a:ln>
        </p:spPr>
      </p:pic>
      <p:pic>
        <p:nvPicPr>
          <p:cNvPr id="805" name="Google Shape;805;p80"/>
          <p:cNvPicPr preferRelativeResize="0"/>
          <p:nvPr/>
        </p:nvPicPr>
        <p:blipFill>
          <a:blip r:embed="rId4">
            <a:alphaModFix/>
          </a:blip>
          <a:stretch>
            <a:fillRect/>
          </a:stretch>
        </p:blipFill>
        <p:spPr>
          <a:xfrm>
            <a:off x="6747288" y="2501963"/>
            <a:ext cx="1480600" cy="1480600"/>
          </a:xfrm>
          <a:prstGeom prst="rect">
            <a:avLst/>
          </a:prstGeom>
          <a:noFill/>
          <a:ln>
            <a:noFill/>
          </a:ln>
        </p:spPr>
      </p:pic>
      <p:pic>
        <p:nvPicPr>
          <p:cNvPr id="806" name="Google Shape;806;p80"/>
          <p:cNvPicPr preferRelativeResize="0"/>
          <p:nvPr/>
        </p:nvPicPr>
        <p:blipFill>
          <a:blip r:embed="rId5">
            <a:alphaModFix/>
          </a:blip>
          <a:stretch>
            <a:fillRect/>
          </a:stretch>
        </p:blipFill>
        <p:spPr>
          <a:xfrm>
            <a:off x="6740350" y="4603925"/>
            <a:ext cx="1480576" cy="1480576"/>
          </a:xfrm>
          <a:prstGeom prst="rect">
            <a:avLst/>
          </a:prstGeom>
          <a:noFill/>
          <a:ln>
            <a:noFill/>
          </a:ln>
        </p:spPr>
      </p:pic>
      <p:pic>
        <p:nvPicPr>
          <p:cNvPr id="807" name="Google Shape;807;p80"/>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808" name="Google Shape;808;p80"/>
          <p:cNvSpPr/>
          <p:nvPr/>
        </p:nvSpPr>
        <p:spPr>
          <a:xfrm>
            <a:off x="23041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Scalability, Efficiency</a:t>
            </a:r>
            <a:endParaRPr b="1" i="0" sz="2800" u="none" cap="none" strike="noStrike">
              <a:solidFill>
                <a:schemeClr val="dk1"/>
              </a:solidFill>
              <a:latin typeface="Open Sans"/>
              <a:ea typeface="Open Sans"/>
              <a:cs typeface="Open Sans"/>
              <a:sym typeface="Open Sans"/>
            </a:endParaRPr>
          </a:p>
        </p:txBody>
      </p:sp>
      <p:sp>
        <p:nvSpPr>
          <p:cNvPr id="809" name="Google Shape;809;p80"/>
          <p:cNvSpPr/>
          <p:nvPr/>
        </p:nvSpPr>
        <p:spPr>
          <a:xfrm>
            <a:off x="82678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Policies, Regulations &amp; Standards</a:t>
            </a:r>
            <a:endParaRPr b="1" i="0" sz="2800" u="none" cap="none" strike="noStrike">
              <a:solidFill>
                <a:schemeClr val="dk1"/>
              </a:solidFill>
              <a:latin typeface="Open Sans"/>
              <a:ea typeface="Open Sans"/>
              <a:cs typeface="Open Sans"/>
              <a:sym typeface="Open Sans"/>
            </a:endParaRPr>
          </a:p>
        </p:txBody>
      </p:sp>
      <p:sp>
        <p:nvSpPr>
          <p:cNvPr id="810" name="Google Shape;810;p80"/>
          <p:cNvSpPr/>
          <p:nvPr/>
        </p:nvSpPr>
        <p:spPr>
          <a:xfrm>
            <a:off x="143130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Availability of Skilled Talent</a:t>
            </a:r>
            <a:endParaRPr b="1" i="0" sz="2800" u="none" cap="none" strike="noStrike">
              <a:solidFill>
                <a:schemeClr val="dk1"/>
              </a:solidFill>
              <a:latin typeface="Open Sans"/>
              <a:ea typeface="Open Sans"/>
              <a:cs typeface="Open Sans"/>
              <a:sym typeface="Open Sans"/>
            </a:endParaRPr>
          </a:p>
        </p:txBody>
      </p:sp>
      <p:sp>
        <p:nvSpPr>
          <p:cNvPr id="811" name="Google Shape;811;p80"/>
          <p:cNvSpPr/>
          <p:nvPr/>
        </p:nvSpPr>
        <p:spPr>
          <a:xfrm>
            <a:off x="142688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User Acceptance, Building Trust</a:t>
            </a:r>
            <a:endParaRPr b="1" i="0" sz="2800" u="none" cap="none" strike="noStrike">
              <a:solidFill>
                <a:schemeClr val="dk1"/>
              </a:solidFill>
              <a:latin typeface="Open Sans"/>
              <a:ea typeface="Open Sans"/>
              <a:cs typeface="Open Sans"/>
              <a:sym typeface="Open Sans"/>
            </a:endParaRPr>
          </a:p>
        </p:txBody>
      </p:sp>
      <p:pic>
        <p:nvPicPr>
          <p:cNvPr id="812" name="Google Shape;812;p80"/>
          <p:cNvPicPr preferRelativeResize="0"/>
          <p:nvPr/>
        </p:nvPicPr>
        <p:blipFill>
          <a:blip r:embed="rId7">
            <a:alphaModFix/>
          </a:blip>
          <a:stretch>
            <a:fillRect/>
          </a:stretch>
        </p:blipFill>
        <p:spPr>
          <a:xfrm>
            <a:off x="836950" y="6817675"/>
            <a:ext cx="1393501" cy="1393501"/>
          </a:xfrm>
          <a:prstGeom prst="rect">
            <a:avLst/>
          </a:prstGeom>
          <a:noFill/>
          <a:ln>
            <a:noFill/>
          </a:ln>
        </p:spPr>
      </p:pic>
      <p:pic>
        <p:nvPicPr>
          <p:cNvPr id="813" name="Google Shape;813;p80"/>
          <p:cNvPicPr preferRelativeResize="0"/>
          <p:nvPr/>
        </p:nvPicPr>
        <p:blipFill>
          <a:blip r:embed="rId8">
            <a:alphaModFix/>
          </a:blip>
          <a:stretch>
            <a:fillRect/>
          </a:stretch>
        </p:blipFill>
        <p:spPr>
          <a:xfrm>
            <a:off x="6711075" y="6885850"/>
            <a:ext cx="1480576" cy="1480576"/>
          </a:xfrm>
          <a:prstGeom prst="rect">
            <a:avLst/>
          </a:prstGeom>
          <a:noFill/>
          <a:ln>
            <a:noFill/>
          </a:ln>
          <a:effectLst>
            <a:outerShdw blurRad="317500" rotWithShape="0" algn="ctr">
              <a:srgbClr val="000000">
                <a:alpha val="20000"/>
              </a:srgbClr>
            </a:outerShdw>
          </a:effectLst>
        </p:spPr>
      </p:pic>
      <p:pic>
        <p:nvPicPr>
          <p:cNvPr id="814" name="Google Shape;814;p80"/>
          <p:cNvPicPr preferRelativeResize="0"/>
          <p:nvPr/>
        </p:nvPicPr>
        <p:blipFill>
          <a:blip r:embed="rId9">
            <a:alphaModFix/>
          </a:blip>
          <a:stretch>
            <a:fillRect/>
          </a:stretch>
        </p:blipFill>
        <p:spPr>
          <a:xfrm>
            <a:off x="12730825" y="4603938"/>
            <a:ext cx="1480576" cy="1480576"/>
          </a:xfrm>
          <a:prstGeom prst="rect">
            <a:avLst/>
          </a:prstGeom>
          <a:noFill/>
          <a:ln>
            <a:noFill/>
          </a:ln>
          <a:effectLst>
            <a:outerShdw blurRad="317500" rotWithShape="0" algn="ctr">
              <a:srgbClr val="000000">
                <a:alpha val="20000"/>
              </a:srgbClr>
            </a:outerShdw>
          </a:effectLst>
        </p:spPr>
      </p:pic>
      <p:pic>
        <p:nvPicPr>
          <p:cNvPr id="815" name="Google Shape;815;p80"/>
          <p:cNvPicPr preferRelativeResize="0"/>
          <p:nvPr/>
        </p:nvPicPr>
        <p:blipFill>
          <a:blip r:embed="rId10">
            <a:alphaModFix/>
          </a:blip>
          <a:stretch>
            <a:fillRect/>
          </a:stretch>
        </p:blipFill>
        <p:spPr>
          <a:xfrm>
            <a:off x="12625350" y="6929450"/>
            <a:ext cx="1480576" cy="1480576"/>
          </a:xfrm>
          <a:prstGeom prst="rect">
            <a:avLst/>
          </a:prstGeom>
          <a:noFill/>
          <a:ln>
            <a:noFill/>
          </a:ln>
        </p:spPr>
      </p:pic>
      <p:sp>
        <p:nvSpPr>
          <p:cNvPr id="816" name="Google Shape;816;p80"/>
          <p:cNvSpPr/>
          <p:nvPr/>
        </p:nvSpPr>
        <p:spPr>
          <a:xfrm>
            <a:off x="24096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b="1" lang="en" sz="2800">
                <a:solidFill>
                  <a:schemeClr val="dk1"/>
                </a:solidFill>
                <a:latin typeface="Open Sans"/>
                <a:ea typeface="Open Sans"/>
                <a:cs typeface="Open Sans"/>
                <a:sym typeface="Open Sans"/>
              </a:rPr>
              <a:t>Social Impact</a:t>
            </a:r>
            <a:endParaRPr b="1" i="0" sz="2800" u="none" cap="none" strike="noStrike">
              <a:solidFill>
                <a:schemeClr val="dk1"/>
              </a:solidFill>
              <a:latin typeface="Open Sans"/>
              <a:ea typeface="Open Sans"/>
              <a:cs typeface="Open Sans"/>
              <a:sym typeface="Open Sans"/>
            </a:endParaRPr>
          </a:p>
        </p:txBody>
      </p:sp>
      <p:pic>
        <p:nvPicPr>
          <p:cNvPr id="817" name="Google Shape;817;p80"/>
          <p:cNvPicPr preferRelativeResize="0"/>
          <p:nvPr/>
        </p:nvPicPr>
        <p:blipFill>
          <a:blip r:embed="rId11">
            <a:alphaModFix/>
          </a:blip>
          <a:stretch>
            <a:fillRect/>
          </a:stretch>
        </p:blipFill>
        <p:spPr>
          <a:xfrm>
            <a:off x="836950" y="4647498"/>
            <a:ext cx="1393500" cy="1393478"/>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2" name="Shape 822"/>
        <p:cNvGrpSpPr/>
        <p:nvPr/>
      </p:nvGrpSpPr>
      <p:grpSpPr>
        <a:xfrm>
          <a:off x="0" y="0"/>
          <a:ext cx="0" cy="0"/>
          <a:chOff x="0" y="0"/>
          <a:chExt cx="0" cy="0"/>
        </a:xfrm>
      </p:grpSpPr>
      <p:sp>
        <p:nvSpPr>
          <p:cNvPr id="823" name="Google Shape;823;p81"/>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24" name="Google Shape;824;p81"/>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825" name="Google Shape;825;p81"/>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Quality</a:t>
            </a:r>
            <a:endParaRPr i="0" sz="2900" u="none" cap="none" strike="noStrike">
              <a:solidFill>
                <a:schemeClr val="dk1"/>
              </a:solidFill>
              <a:latin typeface="Open Sans"/>
              <a:ea typeface="Open Sans"/>
              <a:cs typeface="Open Sans"/>
              <a:sym typeface="Open Sans"/>
            </a:endParaRPr>
          </a:p>
        </p:txBody>
      </p:sp>
      <p:sp>
        <p:nvSpPr>
          <p:cNvPr id="826" name="Google Shape;826;p81"/>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Security</a:t>
            </a:r>
            <a:endParaRPr i="0" sz="2900" u="none" cap="none" strike="noStrike">
              <a:solidFill>
                <a:schemeClr val="dk1"/>
              </a:solidFill>
              <a:latin typeface="Open Sans"/>
              <a:ea typeface="Open Sans"/>
              <a:cs typeface="Open Sans"/>
              <a:sym typeface="Open Sans"/>
            </a:endParaRPr>
          </a:p>
        </p:txBody>
      </p:sp>
      <p:sp>
        <p:nvSpPr>
          <p:cNvPr id="827" name="Google Shape;827;p81"/>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Governance</a:t>
            </a:r>
            <a:endParaRPr i="0" sz="2900" u="none" cap="none" strike="noStrike">
              <a:solidFill>
                <a:schemeClr val="dk1"/>
              </a:solidFill>
              <a:latin typeface="Open Sans"/>
              <a:ea typeface="Open Sans"/>
              <a:cs typeface="Open Sans"/>
              <a:sym typeface="Open Sans"/>
            </a:endParaRPr>
          </a:p>
        </p:txBody>
      </p:sp>
      <p:sp>
        <p:nvSpPr>
          <p:cNvPr id="828" name="Google Shape;828;p81"/>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Lineage </a:t>
            </a:r>
            <a:endParaRPr i="0" sz="2900" u="none" cap="none" strike="noStrike">
              <a:solidFill>
                <a:schemeClr val="dk1"/>
              </a:solidFill>
              <a:latin typeface="Open Sans"/>
              <a:ea typeface="Open Sans"/>
              <a:cs typeface="Open Sans"/>
              <a:sym typeface="Open Sans"/>
            </a:endParaRPr>
          </a:p>
        </p:txBody>
      </p:sp>
      <p:sp>
        <p:nvSpPr>
          <p:cNvPr id="829" name="Google Shape;829;p81"/>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Privacy</a:t>
            </a:r>
            <a:endParaRPr i="0" sz="2900" u="none" cap="none" strike="noStrike">
              <a:solidFill>
                <a:schemeClr val="dk1"/>
              </a:solidFill>
              <a:latin typeface="Open Sans"/>
              <a:ea typeface="Open Sans"/>
              <a:cs typeface="Open Sans"/>
              <a:sym typeface="Open Sans"/>
            </a:endParaRPr>
          </a:p>
        </p:txBody>
      </p:sp>
      <p:sp>
        <p:nvSpPr>
          <p:cNvPr id="830" name="Google Shape;830;p81"/>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Deriving value</a:t>
            </a:r>
            <a:endParaRPr i="0" sz="2900" u="none" cap="none" strike="noStrike">
              <a:solidFill>
                <a:schemeClr val="dk1"/>
              </a:solidFill>
              <a:latin typeface="Open Sans"/>
              <a:ea typeface="Open Sans"/>
              <a:cs typeface="Open Sans"/>
              <a:sym typeface="Open Sans"/>
            </a:endParaRPr>
          </a:p>
        </p:txBody>
      </p:sp>
      <p:sp>
        <p:nvSpPr>
          <p:cNvPr id="831" name="Google Shape;831;p81"/>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Regulations</a:t>
            </a:r>
            <a:endParaRPr i="0" sz="2900" u="none" cap="none" strike="noStrike">
              <a:solidFill>
                <a:schemeClr val="dk1"/>
              </a:solidFill>
              <a:latin typeface="Open Sans"/>
              <a:ea typeface="Open Sans"/>
              <a:cs typeface="Open Sans"/>
              <a:sym typeface="Open Sans"/>
            </a:endParaRPr>
          </a:p>
        </p:txBody>
      </p:sp>
      <p:sp>
        <p:nvSpPr>
          <p:cNvPr id="832" name="Google Shape;832;p81"/>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Licensing</a:t>
            </a:r>
            <a:endParaRPr i="0" sz="2900" u="none" cap="none" strike="noStrike">
              <a:solidFill>
                <a:schemeClr val="dk1"/>
              </a:solidFill>
              <a:latin typeface="Open Sans"/>
              <a:ea typeface="Open Sans"/>
              <a:cs typeface="Open Sans"/>
              <a:sym typeface="Open Sans"/>
            </a:endParaRPr>
          </a:p>
        </p:txBody>
      </p:sp>
      <p:sp>
        <p:nvSpPr>
          <p:cNvPr id="833" name="Google Shape;833;p81"/>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Diversity</a:t>
            </a:r>
            <a:endParaRPr i="0" sz="2900" u="none" cap="none" strike="noStrike">
              <a:solidFill>
                <a:schemeClr val="dk1"/>
              </a:solidFill>
              <a:latin typeface="Open Sans"/>
              <a:ea typeface="Open Sans"/>
              <a:cs typeface="Open Sans"/>
              <a:sym typeface="Open Sans"/>
            </a:endParaRPr>
          </a:p>
        </p:txBody>
      </p:sp>
      <p:sp>
        <p:nvSpPr>
          <p:cNvPr id="834" name="Google Shape;834;p81"/>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Integration</a:t>
            </a:r>
            <a:endParaRPr i="0" sz="2900" u="none" cap="none" strike="noStrike">
              <a:solidFill>
                <a:schemeClr val="dk1"/>
              </a:solidFill>
              <a:latin typeface="Open Sans"/>
              <a:ea typeface="Open Sans"/>
              <a:cs typeface="Open Sans"/>
              <a:sym typeface="Open Sans"/>
            </a:endParaRPr>
          </a:p>
        </p:txBody>
      </p:sp>
      <p:sp>
        <p:nvSpPr>
          <p:cNvPr id="835" name="Google Shape;835;p81"/>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Accessibility</a:t>
            </a:r>
            <a:endParaRPr i="0" sz="2900" u="none" cap="none" strike="noStrike">
              <a:solidFill>
                <a:schemeClr val="dk1"/>
              </a:solidFill>
              <a:latin typeface="Open Sans"/>
              <a:ea typeface="Open Sans"/>
              <a:cs typeface="Open Sans"/>
              <a:sym typeface="Open Sans"/>
            </a:endParaRPr>
          </a:p>
        </p:txBody>
      </p:sp>
      <p:sp>
        <p:nvSpPr>
          <p:cNvPr id="836" name="Google Shape;836;p81"/>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Labeling</a:t>
            </a:r>
            <a:endParaRPr i="0" sz="2900" u="none" cap="none" strike="noStrike">
              <a:solidFill>
                <a:schemeClr val="dk1"/>
              </a:solidFill>
              <a:latin typeface="Open Sans"/>
              <a:ea typeface="Open Sans"/>
              <a:cs typeface="Open Sans"/>
              <a:sym typeface="Open Sans"/>
            </a:endParaRPr>
          </a:p>
        </p:txBody>
      </p:sp>
      <p:sp>
        <p:nvSpPr>
          <p:cNvPr id="837" name="Google Shape;837;p81"/>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Ethical</a:t>
            </a:r>
            <a:endParaRPr i="0" sz="2900" u="none" cap="none" strike="noStrike">
              <a:solidFill>
                <a:schemeClr val="dk1"/>
              </a:solidFill>
              <a:latin typeface="Open Sans"/>
              <a:ea typeface="Open Sans"/>
              <a:cs typeface="Open Sans"/>
              <a:sym typeface="Open Sans"/>
            </a:endParaRPr>
          </a:p>
        </p:txBody>
      </p:sp>
      <p:sp>
        <p:nvSpPr>
          <p:cNvPr id="838" name="Google Shape;838;p81"/>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Quantity</a:t>
            </a:r>
            <a:endParaRPr i="0" sz="2900" u="none" cap="none" strike="noStrike">
              <a:solidFill>
                <a:schemeClr val="dk1"/>
              </a:solidFill>
              <a:latin typeface="Open Sans"/>
              <a:ea typeface="Open Sans"/>
              <a:cs typeface="Open Sans"/>
              <a:sym typeface="Open Sans"/>
            </a:endParaRPr>
          </a:p>
        </p:txBody>
      </p:sp>
      <p:sp>
        <p:nvSpPr>
          <p:cNvPr id="839" name="Google Shape;839;p81"/>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Storage</a:t>
            </a:r>
            <a:endParaRPr i="0" sz="2900" u="none" cap="none" strike="noStrike">
              <a:solidFill>
                <a:schemeClr val="dk1"/>
              </a:solidFill>
              <a:latin typeface="Open Sans"/>
              <a:ea typeface="Open Sans"/>
              <a:cs typeface="Open Sans"/>
              <a:sym typeface="Open Sans"/>
            </a:endParaRPr>
          </a:p>
        </p:txBody>
      </p:sp>
      <p:sp>
        <p:nvSpPr>
          <p:cNvPr id="840" name="Google Shape;840;p81"/>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Standards</a:t>
            </a:r>
            <a:endParaRPr i="0" sz="2900" u="none" cap="none" strike="noStrike">
              <a:solidFill>
                <a:schemeClr val="dk1"/>
              </a:solidFill>
              <a:latin typeface="Open Sans"/>
              <a:ea typeface="Open Sans"/>
              <a:cs typeface="Open Sans"/>
              <a:sym typeface="Open Sans"/>
            </a:endParaRPr>
          </a:p>
        </p:txBody>
      </p:sp>
      <p:sp>
        <p:nvSpPr>
          <p:cNvPr id="841" name="Google Shape;841;p81"/>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Legislations</a:t>
            </a:r>
            <a:r>
              <a:rPr lang="en" sz="2900">
                <a:solidFill>
                  <a:schemeClr val="dk1"/>
                </a:solidFill>
                <a:latin typeface="Open Sans"/>
                <a:ea typeface="Open Sans"/>
                <a:cs typeface="Open Sans"/>
                <a:sym typeface="Open Sans"/>
              </a:rPr>
              <a:t> </a:t>
            </a:r>
            <a:endParaRPr i="0" sz="2900" u="none" cap="none" strike="noStrike">
              <a:solidFill>
                <a:schemeClr val="dk1"/>
              </a:solidFill>
              <a:latin typeface="Open Sans"/>
              <a:ea typeface="Open Sans"/>
              <a:cs typeface="Open Sans"/>
              <a:sym typeface="Open Sans"/>
            </a:endParaRPr>
          </a:p>
        </p:txBody>
      </p:sp>
      <p:pic>
        <p:nvPicPr>
          <p:cNvPr id="842" name="Google Shape;842;p81"/>
          <p:cNvPicPr preferRelativeResize="0"/>
          <p:nvPr/>
        </p:nvPicPr>
        <p:blipFill>
          <a:blip r:embed="rId3">
            <a:alphaModFix/>
          </a:blip>
          <a:stretch>
            <a:fillRect/>
          </a:stretch>
        </p:blipFill>
        <p:spPr>
          <a:xfrm>
            <a:off x="914598" y="2252098"/>
            <a:ext cx="1145400" cy="1145400"/>
          </a:xfrm>
          <a:prstGeom prst="rect">
            <a:avLst/>
          </a:prstGeom>
          <a:noFill/>
          <a:ln>
            <a:noFill/>
          </a:ln>
        </p:spPr>
      </p:pic>
      <p:pic>
        <p:nvPicPr>
          <p:cNvPr id="843" name="Google Shape;843;p81"/>
          <p:cNvPicPr preferRelativeResize="0"/>
          <p:nvPr/>
        </p:nvPicPr>
        <p:blipFill>
          <a:blip r:embed="rId4">
            <a:alphaModFix/>
          </a:blip>
          <a:stretch>
            <a:fillRect/>
          </a:stretch>
        </p:blipFill>
        <p:spPr>
          <a:xfrm>
            <a:off x="5410191" y="2252103"/>
            <a:ext cx="1145400" cy="1145400"/>
          </a:xfrm>
          <a:prstGeom prst="rect">
            <a:avLst/>
          </a:prstGeom>
          <a:noFill/>
          <a:ln>
            <a:noFill/>
          </a:ln>
        </p:spPr>
      </p:pic>
      <p:pic>
        <p:nvPicPr>
          <p:cNvPr id="844" name="Google Shape;844;p81"/>
          <p:cNvPicPr preferRelativeResize="0"/>
          <p:nvPr/>
        </p:nvPicPr>
        <p:blipFill>
          <a:blip r:embed="rId5">
            <a:alphaModFix/>
          </a:blip>
          <a:stretch>
            <a:fillRect/>
          </a:stretch>
        </p:blipFill>
        <p:spPr>
          <a:xfrm>
            <a:off x="14148016" y="2252103"/>
            <a:ext cx="1145400" cy="1145400"/>
          </a:xfrm>
          <a:prstGeom prst="rect">
            <a:avLst/>
          </a:prstGeom>
          <a:noFill/>
          <a:ln>
            <a:noFill/>
          </a:ln>
        </p:spPr>
      </p:pic>
      <p:pic>
        <p:nvPicPr>
          <p:cNvPr id="845" name="Google Shape;845;p81"/>
          <p:cNvPicPr preferRelativeResize="0"/>
          <p:nvPr/>
        </p:nvPicPr>
        <p:blipFill>
          <a:blip r:embed="rId6">
            <a:alphaModFix/>
          </a:blip>
          <a:stretch>
            <a:fillRect/>
          </a:stretch>
        </p:blipFill>
        <p:spPr>
          <a:xfrm>
            <a:off x="9779103" y="2252090"/>
            <a:ext cx="1145400" cy="1145400"/>
          </a:xfrm>
          <a:prstGeom prst="rect">
            <a:avLst/>
          </a:prstGeom>
          <a:noFill/>
          <a:ln>
            <a:noFill/>
          </a:ln>
        </p:spPr>
      </p:pic>
      <p:sp>
        <p:nvSpPr>
          <p:cNvPr id="846" name="Google Shape;846;p81"/>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Compliance</a:t>
            </a:r>
            <a:endParaRPr i="0" sz="2900" u="none" cap="none" strike="noStrike">
              <a:solidFill>
                <a:schemeClr val="dk1"/>
              </a:solidFill>
              <a:latin typeface="Open Sans"/>
              <a:ea typeface="Open Sans"/>
              <a:cs typeface="Open Sans"/>
              <a:sym typeface="Open Sans"/>
            </a:endParaRPr>
          </a:p>
        </p:txBody>
      </p:sp>
      <p:sp>
        <p:nvSpPr>
          <p:cNvPr id="847" name="Google Shape;847;p81"/>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900">
                <a:solidFill>
                  <a:schemeClr val="dk1"/>
                </a:solidFill>
                <a:latin typeface="Open Sans"/>
                <a:ea typeface="Open Sans"/>
                <a:cs typeface="Open Sans"/>
                <a:sym typeface="Open Sans"/>
              </a:rPr>
              <a:t>Bias</a:t>
            </a:r>
            <a:endParaRPr i="0" sz="2900" u="none" cap="none" strike="noStrike">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8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853" name="Google Shape;853;p82"/>
          <p:cNvSpPr txBox="1"/>
          <p:nvPr>
            <p:ph idx="1" type="body"/>
          </p:nvPr>
        </p:nvSpPr>
        <p:spPr>
          <a:xfrm>
            <a:off x="914400" y="2493625"/>
            <a:ext cx="16459200" cy="6832800"/>
          </a:xfrm>
          <a:prstGeom prst="rect">
            <a:avLst/>
          </a:prstGeom>
        </p:spPr>
        <p:txBody>
          <a:bodyPr anchorCtr="0" anchor="t" bIns="0" lIns="0" spcFirstLastPara="1" rIns="0" wrap="square" tIns="0">
            <a:normAutofit fontScale="92500"/>
          </a:bodyPr>
          <a:lstStyle/>
          <a:p>
            <a:pPr indent="0" lvl="0" marL="0" rtl="0" algn="l">
              <a:spcBef>
                <a:spcPts val="0"/>
              </a:spcBef>
              <a:spcAft>
                <a:spcPts val="0"/>
              </a:spcAft>
              <a:buNone/>
            </a:pPr>
            <a:r>
              <a:t/>
            </a:r>
            <a:endParaRPr/>
          </a:p>
          <a:p>
            <a:pPr indent="-369570" lvl="0" marL="457200" rtl="0" algn="l">
              <a:spcBef>
                <a:spcPts val="0"/>
              </a:spcBef>
              <a:spcAft>
                <a:spcPts val="0"/>
              </a:spcAft>
              <a:buSzPct val="100000"/>
              <a:buAutoNum type="arabicPeriod"/>
            </a:pPr>
            <a:r>
              <a:rPr b="1" lang="en"/>
              <a:t>Model Size</a:t>
            </a:r>
            <a:r>
              <a:rPr lang="en"/>
              <a:t> </a:t>
            </a:r>
            <a:endParaRPr/>
          </a:p>
          <a:p>
            <a:pPr indent="0" lvl="0" marL="457200" rtl="0" algn="l">
              <a:spcBef>
                <a:spcPts val="0"/>
              </a:spcBef>
              <a:spcAft>
                <a:spcPts val="0"/>
              </a:spcAft>
              <a:buNone/>
            </a:pPr>
            <a:r>
              <a:rPr lang="en"/>
              <a:t>LLMs have been steadily increasing in size and complexity. The shift from GPT-2 to GPT-3 saw a 100x increase in model parameters, and 6x increase from GPT-3 to GPT-4, enabling more nuanced language processing and higher-quality outputs.</a:t>
            </a:r>
            <a:endParaRPr/>
          </a:p>
          <a:p>
            <a:pPr indent="-369570" lvl="0" marL="457200" rtl="0" algn="l">
              <a:spcBef>
                <a:spcPts val="0"/>
              </a:spcBef>
              <a:spcAft>
                <a:spcPts val="0"/>
              </a:spcAft>
              <a:buSzPct val="100000"/>
              <a:buFont typeface="Arial"/>
              <a:buAutoNum type="arabicPeriod"/>
            </a:pPr>
            <a:r>
              <a:rPr b="1" lang="en"/>
              <a:t>Pre-training and Fine-Tuning</a:t>
            </a:r>
            <a:endParaRPr b="1"/>
          </a:p>
          <a:p>
            <a:pPr indent="0" lvl="0" marL="457200" rtl="0" algn="l">
              <a:spcBef>
                <a:spcPts val="0"/>
              </a:spcBef>
              <a:spcAft>
                <a:spcPts val="0"/>
              </a:spcAft>
              <a:buNone/>
            </a:pPr>
            <a:r>
              <a:rPr lang="en"/>
              <a:t>Pre-training on large-scale datasets followed by fine-tuning on specific tasks has become a common approach in LLM development. This two-step process enhances model performance and allows for transfer learning across domains.</a:t>
            </a:r>
            <a:endParaRPr/>
          </a:p>
          <a:p>
            <a:pPr indent="-369570" lvl="0" marL="457200" rtl="0" algn="l">
              <a:spcBef>
                <a:spcPts val="0"/>
              </a:spcBef>
              <a:spcAft>
                <a:spcPts val="0"/>
              </a:spcAft>
              <a:buSzPct val="100000"/>
              <a:buFont typeface="Arial"/>
              <a:buAutoNum type="arabicPeriod"/>
            </a:pPr>
            <a:r>
              <a:rPr b="1" lang="en"/>
              <a:t>Few-shot and Zero-shot Learning</a:t>
            </a:r>
            <a:endParaRPr b="1"/>
          </a:p>
          <a:p>
            <a:pPr indent="0" lvl="0" marL="457200" rtl="0" algn="l">
              <a:spcBef>
                <a:spcPts val="0"/>
              </a:spcBef>
              <a:spcAft>
                <a:spcPts val="0"/>
              </a:spcAft>
              <a:buNone/>
            </a:pPr>
            <a:r>
              <a:rPr lang="en"/>
              <a:t>LLMs have shown promising capabilities in few-shot and zero-shot learning, where they can perform tasks with minimal or no task-specific training examples. This trend has implications for rapid prototyping and reducing data requirements.</a:t>
            </a:r>
            <a:endParaRPr/>
          </a:p>
          <a:p>
            <a:pPr indent="-369570" lvl="0" marL="457200" rtl="0" algn="l">
              <a:spcBef>
                <a:spcPts val="0"/>
              </a:spcBef>
              <a:spcAft>
                <a:spcPts val="0"/>
              </a:spcAft>
              <a:buSzPct val="100000"/>
              <a:buFont typeface="Arial"/>
              <a:buAutoNum type="arabicPeriod"/>
            </a:pPr>
            <a:r>
              <a:rPr b="1" lang="en"/>
              <a:t>Multimodal LLMs</a:t>
            </a:r>
            <a:endParaRPr b="1"/>
          </a:p>
          <a:p>
            <a:pPr indent="0" lvl="0" marL="457200" rtl="0" algn="l">
              <a:spcBef>
                <a:spcPts val="0"/>
              </a:spcBef>
              <a:spcAft>
                <a:spcPts val="0"/>
              </a:spcAft>
              <a:buNone/>
            </a:pPr>
            <a:r>
              <a:rPr lang="en"/>
              <a:t>There is an increasing focus on developing multimodal LLMs that can process and generate text in conjunction with other media types, such as images, audio and video. These models enable more comprehensive and interactive AI experiences.</a:t>
            </a:r>
            <a:endParaRPr/>
          </a:p>
          <a:p>
            <a:pPr indent="0" lvl="0" marL="0" rtl="0" algn="l">
              <a:spcBef>
                <a:spcPts val="0"/>
              </a:spcBef>
              <a:spcAft>
                <a:spcPts val="0"/>
              </a:spcAft>
              <a:buNone/>
            </a:pPr>
            <a:r>
              <a:t/>
            </a:r>
            <a:endParaRPr/>
          </a:p>
        </p:txBody>
      </p:sp>
      <p:sp>
        <p:nvSpPr>
          <p:cNvPr id="854" name="Google Shape;854;p8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sp>
        <p:nvSpPr>
          <p:cNvPr id="859" name="Google Shape;859;p8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860" name="Google Shape;860;p83"/>
          <p:cNvSpPr txBox="1"/>
          <p:nvPr>
            <p:ph idx="1" type="body"/>
          </p:nvPr>
        </p:nvSpPr>
        <p:spPr>
          <a:xfrm>
            <a:off x="914400" y="2493625"/>
            <a:ext cx="16459200" cy="6832800"/>
          </a:xfrm>
          <a:prstGeom prst="rect">
            <a:avLst/>
          </a:prstGeom>
        </p:spPr>
        <p:txBody>
          <a:bodyPr anchorCtr="0" anchor="t" bIns="0" lIns="0" spcFirstLastPara="1" rIns="0" wrap="square" tIns="0">
            <a:normAutofit fontScale="92500" lnSpcReduction="20000"/>
          </a:bodyPr>
          <a:lstStyle/>
          <a:p>
            <a:pPr indent="-375443" lvl="0" marL="457200" rtl="0" algn="l">
              <a:spcBef>
                <a:spcPts val="0"/>
              </a:spcBef>
              <a:spcAft>
                <a:spcPts val="0"/>
              </a:spcAft>
              <a:buSzPct val="100000"/>
              <a:buAutoNum type="arabicPeriod"/>
            </a:pPr>
            <a:r>
              <a:rPr b="1" lang="en" sz="2500"/>
              <a:t>Ethical Concerns</a:t>
            </a:r>
            <a:endParaRPr b="1" sz="2500"/>
          </a:p>
          <a:p>
            <a:pPr indent="0" lvl="0" marL="457200" rtl="0" algn="l">
              <a:spcBef>
                <a:spcPts val="0"/>
              </a:spcBef>
              <a:spcAft>
                <a:spcPts val="0"/>
              </a:spcAft>
              <a:buNone/>
            </a:pPr>
            <a:r>
              <a:rPr lang="en" sz="2500"/>
              <a:t>LLMs raise ethical concerns related to biases, misinformation amplification, and malicious use. Ensuring fairness, transparency, and responsible deployment of these models is crucial.</a:t>
            </a:r>
            <a:endParaRPr sz="2500"/>
          </a:p>
          <a:p>
            <a:pPr indent="-375443" lvl="0" marL="457200" rtl="0" algn="l">
              <a:spcBef>
                <a:spcPts val="0"/>
              </a:spcBef>
              <a:spcAft>
                <a:spcPts val="0"/>
              </a:spcAft>
              <a:buSzPct val="100000"/>
              <a:buAutoNum type="arabicPeriod"/>
            </a:pPr>
            <a:r>
              <a:rPr b="1" lang="en" sz="2500"/>
              <a:t>Data Privacy</a:t>
            </a:r>
            <a:endParaRPr b="1" sz="2500"/>
          </a:p>
          <a:p>
            <a:pPr indent="0" lvl="0" marL="457200" rtl="0" algn="l">
              <a:spcBef>
                <a:spcPts val="0"/>
              </a:spcBef>
              <a:spcAft>
                <a:spcPts val="0"/>
              </a:spcAft>
              <a:buNone/>
            </a:pPr>
            <a:r>
              <a:rPr lang="en" sz="2500"/>
              <a:t>LLMs require large amounts of data for training, raising concerns about user privacy and data protection. Striking a balance between data access and privacy is an ongoing challenge.</a:t>
            </a:r>
            <a:endParaRPr sz="2500"/>
          </a:p>
          <a:p>
            <a:pPr indent="-375443" lvl="0" marL="457200" rtl="0" algn="l">
              <a:spcBef>
                <a:spcPts val="0"/>
              </a:spcBef>
              <a:spcAft>
                <a:spcPts val="0"/>
              </a:spcAft>
              <a:buSzPct val="100000"/>
              <a:buAutoNum type="arabicPeriod"/>
            </a:pPr>
            <a:r>
              <a:rPr b="1" lang="en" sz="2500"/>
              <a:t>Dataset Limitations</a:t>
            </a:r>
            <a:endParaRPr b="1" sz="2500"/>
          </a:p>
          <a:p>
            <a:pPr indent="0" lvl="0" marL="457200" rtl="0" algn="l">
              <a:spcBef>
                <a:spcPts val="0"/>
              </a:spcBef>
              <a:spcAft>
                <a:spcPts val="0"/>
              </a:spcAft>
              <a:buNone/>
            </a:pPr>
            <a:r>
              <a:rPr lang="en"/>
              <a:t>Open source models rely on publicly available datasets, which may be limited in terms of diversity, quality, and potential biases. The availability of diverse and representative datasets is essential for training robust and unbiased models.</a:t>
            </a:r>
            <a:endParaRPr/>
          </a:p>
          <a:p>
            <a:pPr indent="-375443" lvl="0" marL="457200" rtl="0" algn="l">
              <a:spcBef>
                <a:spcPts val="0"/>
              </a:spcBef>
              <a:spcAft>
                <a:spcPts val="0"/>
              </a:spcAft>
              <a:buSzPct val="100000"/>
              <a:buAutoNum type="arabicPeriod"/>
            </a:pPr>
            <a:r>
              <a:rPr b="1" lang="en" sz="2500"/>
              <a:t>Resource Intensiveness</a:t>
            </a:r>
            <a:endParaRPr b="1" sz="2500"/>
          </a:p>
          <a:p>
            <a:pPr indent="0" lvl="0" marL="457200" rtl="0" algn="l">
              <a:spcBef>
                <a:spcPts val="0"/>
              </a:spcBef>
              <a:spcAft>
                <a:spcPts val="0"/>
              </a:spcAft>
              <a:buNone/>
            </a:pPr>
            <a:r>
              <a:rPr lang="en" sz="2500"/>
              <a:t>Training and deploying large-scale LLMs demand significant computational resources and energy consumption, hindering accessibility and sustainability.</a:t>
            </a:r>
            <a:endParaRPr sz="2500"/>
          </a:p>
          <a:p>
            <a:pPr indent="-369570" lvl="0" marL="457200" rtl="0" algn="l">
              <a:spcBef>
                <a:spcPts val="0"/>
              </a:spcBef>
              <a:spcAft>
                <a:spcPts val="0"/>
              </a:spcAft>
              <a:buSzPct val="100000"/>
              <a:buAutoNum type="arabicPeriod"/>
            </a:pPr>
            <a:r>
              <a:rPr b="1" lang="en"/>
              <a:t>Reproducibility and Benchmarking</a:t>
            </a:r>
            <a:endParaRPr b="1"/>
          </a:p>
          <a:p>
            <a:pPr indent="0" lvl="0" marL="457200" rtl="0" algn="l">
              <a:spcBef>
                <a:spcPts val="0"/>
              </a:spcBef>
              <a:spcAft>
                <a:spcPts val="0"/>
              </a:spcAft>
              <a:buNone/>
            </a:pPr>
            <a:r>
              <a:rPr lang="en"/>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500"/>
          </a:p>
          <a:p>
            <a:pPr indent="0" lvl="0" marL="0" rtl="0" algn="l">
              <a:spcBef>
                <a:spcPts val="0"/>
              </a:spcBef>
              <a:spcAft>
                <a:spcPts val="0"/>
              </a:spcAft>
              <a:buNone/>
            </a:pPr>
            <a:r>
              <a:t/>
            </a:r>
            <a:endParaRPr/>
          </a:p>
        </p:txBody>
      </p:sp>
      <p:sp>
        <p:nvSpPr>
          <p:cNvPr id="861" name="Google Shape;861;p8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5" name="Shape 865"/>
        <p:cNvGrpSpPr/>
        <p:nvPr/>
      </p:nvGrpSpPr>
      <p:grpSpPr>
        <a:xfrm>
          <a:off x="0" y="0"/>
          <a:ext cx="0" cy="0"/>
          <a:chOff x="0" y="0"/>
          <a:chExt cx="0" cy="0"/>
        </a:xfrm>
      </p:grpSpPr>
      <p:sp>
        <p:nvSpPr>
          <p:cNvPr id="866" name="Google Shape;866;p8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867" name="Google Shape;867;p84"/>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596900" lvl="0" marL="914400" rtl="0" algn="l">
              <a:lnSpc>
                <a:spcPct val="110000"/>
              </a:lnSpc>
              <a:spcBef>
                <a:spcPts val="0"/>
              </a:spcBef>
              <a:spcAft>
                <a:spcPts val="0"/>
              </a:spcAft>
              <a:buSzPts val="2200"/>
              <a:buChar char="●"/>
            </a:pPr>
            <a:r>
              <a:rPr b="1" lang="en" sz="2200"/>
              <a:t>Lack of Accessibility</a:t>
            </a:r>
            <a:endParaRPr sz="2200"/>
          </a:p>
          <a:p>
            <a:pPr indent="0" lvl="0" marL="914400" rtl="0" algn="l">
              <a:lnSpc>
                <a:spcPct val="110000"/>
              </a:lnSpc>
              <a:spcBef>
                <a:spcPts val="0"/>
              </a:spcBef>
              <a:spcAft>
                <a:spcPts val="0"/>
              </a:spcAft>
              <a:buNone/>
            </a:pPr>
            <a:r>
              <a:rPr lang="en" sz="22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200"/>
          </a:p>
          <a:p>
            <a:pPr indent="-596900" lvl="0" marL="914400" rtl="0" algn="l">
              <a:lnSpc>
                <a:spcPct val="110000"/>
              </a:lnSpc>
              <a:spcBef>
                <a:spcPts val="0"/>
              </a:spcBef>
              <a:spcAft>
                <a:spcPts val="0"/>
              </a:spcAft>
              <a:buSzPts val="2200"/>
              <a:buChar char="●"/>
            </a:pPr>
            <a:r>
              <a:rPr b="1" lang="en" sz="2200"/>
              <a:t>Lack of Transparency</a:t>
            </a:r>
            <a:endParaRPr b="1" sz="2200"/>
          </a:p>
          <a:p>
            <a:pPr indent="0" lvl="0" marL="914400" rtl="0" algn="l">
              <a:lnSpc>
                <a:spcPct val="110000"/>
              </a:lnSpc>
              <a:spcBef>
                <a:spcPts val="0"/>
              </a:spcBef>
              <a:spcAft>
                <a:spcPts val="0"/>
              </a:spcAft>
              <a:buNone/>
            </a:pPr>
            <a:r>
              <a:rPr lang="en" sz="22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200"/>
          </a:p>
          <a:p>
            <a:pPr indent="-596900" lvl="0" marL="914400" rtl="0" algn="l">
              <a:lnSpc>
                <a:spcPct val="110000"/>
              </a:lnSpc>
              <a:spcBef>
                <a:spcPts val="0"/>
              </a:spcBef>
              <a:spcAft>
                <a:spcPts val="0"/>
              </a:spcAft>
              <a:buSzPts val="2200"/>
              <a:buChar char="●"/>
            </a:pPr>
            <a:r>
              <a:rPr b="1" lang="en" sz="2200"/>
              <a:t>Lack of Customizability</a:t>
            </a:r>
            <a:endParaRPr b="1" sz="2200"/>
          </a:p>
          <a:p>
            <a:pPr indent="0" lvl="0" marL="914400" rtl="0" algn="l">
              <a:lnSpc>
                <a:spcPct val="110000"/>
              </a:lnSpc>
              <a:spcBef>
                <a:spcPts val="0"/>
              </a:spcBef>
              <a:spcAft>
                <a:spcPts val="0"/>
              </a:spcAft>
              <a:buNone/>
            </a:pPr>
            <a:r>
              <a:rPr lang="en" sz="2200"/>
              <a:t>Closed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200"/>
          </a:p>
          <a:p>
            <a:pPr indent="-596900" lvl="0" marL="914400" rtl="0" algn="l">
              <a:lnSpc>
                <a:spcPct val="110000"/>
              </a:lnSpc>
              <a:spcBef>
                <a:spcPts val="0"/>
              </a:spcBef>
              <a:spcAft>
                <a:spcPts val="0"/>
              </a:spcAft>
              <a:buSzPts val="2200"/>
              <a:buChar char="●"/>
            </a:pPr>
            <a:r>
              <a:rPr b="1" lang="en" sz="2200"/>
              <a:t>Intellectual Property Rights</a:t>
            </a:r>
            <a:endParaRPr b="1" sz="2200"/>
          </a:p>
          <a:p>
            <a:pPr indent="0" lvl="0" marL="914400" rtl="0" algn="l">
              <a:lnSpc>
                <a:spcPct val="110000"/>
              </a:lnSpc>
              <a:spcBef>
                <a:spcPts val="0"/>
              </a:spcBef>
              <a:spcAft>
                <a:spcPts val="0"/>
              </a:spcAft>
              <a:buNone/>
            </a:pPr>
            <a:r>
              <a:rPr lang="en" sz="22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868" name="Google Shape;868;p8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2" name="Shape 872"/>
        <p:cNvGrpSpPr/>
        <p:nvPr/>
      </p:nvGrpSpPr>
      <p:grpSpPr>
        <a:xfrm>
          <a:off x="0" y="0"/>
          <a:ext cx="0" cy="0"/>
          <a:chOff x="0" y="0"/>
          <a:chExt cx="0" cy="0"/>
        </a:xfrm>
      </p:grpSpPr>
      <p:sp>
        <p:nvSpPr>
          <p:cNvPr id="873" name="Google Shape;873;p8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74" name="Google Shape;874;p8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875" name="Google Shape;875;p85"/>
          <p:cNvSpPr txBox="1"/>
          <p:nvPr>
            <p:ph idx="1" type="body"/>
          </p:nvPr>
        </p:nvSpPr>
        <p:spPr>
          <a:xfrm>
            <a:off x="914400" y="2493625"/>
            <a:ext cx="16459200" cy="6832800"/>
          </a:xfrm>
          <a:prstGeom prst="rect">
            <a:avLst/>
          </a:prstGeom>
        </p:spPr>
        <p:txBody>
          <a:bodyPr anchorCtr="0" anchor="ctr" bIns="0" lIns="0" spcFirstLastPara="1" rIns="0" wrap="square" tIns="0">
            <a:normAutofit fontScale="92500" lnSpcReduction="10000"/>
          </a:bodyPr>
          <a:lstStyle/>
          <a:p>
            <a:pPr indent="-598170" lvl="0" marL="914400" rtl="0" algn="l">
              <a:spcBef>
                <a:spcPts val="0"/>
              </a:spcBef>
              <a:spcAft>
                <a:spcPts val="0"/>
              </a:spcAft>
              <a:buSzPct val="100000"/>
              <a:buChar char="●"/>
            </a:pPr>
            <a:r>
              <a:rPr b="1" lang="en"/>
              <a:t>Research and Innovation </a:t>
            </a:r>
            <a:endParaRPr b="1"/>
          </a:p>
          <a:p>
            <a:pPr indent="0" lvl="0" marL="914400" rtl="0" algn="l">
              <a:spcBef>
                <a:spcPts val="0"/>
              </a:spcBef>
              <a:spcAft>
                <a:spcPts val="0"/>
              </a:spcAft>
              <a:buNone/>
            </a:pPr>
            <a:r>
              <a:rPr lang="en"/>
              <a:t>Open source LLMs provide researchers with valuable resources for exploring new techniques, developing novel applications, and advancing the field of natural language processing.</a:t>
            </a:r>
            <a:endParaRPr/>
          </a:p>
          <a:p>
            <a:pPr indent="-598170" lvl="0" marL="914400" rtl="0" algn="l">
              <a:spcBef>
                <a:spcPts val="0"/>
              </a:spcBef>
              <a:spcAft>
                <a:spcPts val="0"/>
              </a:spcAft>
              <a:buSzPct val="100000"/>
              <a:buChar char="●"/>
            </a:pPr>
            <a:r>
              <a:rPr b="1" lang="en"/>
              <a:t>Collaboration and knowledge sharing</a:t>
            </a:r>
            <a:endParaRPr b="1"/>
          </a:p>
          <a:p>
            <a:pPr indent="0" lvl="0" marL="914400" rtl="0" algn="l">
              <a:spcBef>
                <a:spcPts val="0"/>
              </a:spcBef>
              <a:spcAft>
                <a:spcPts val="0"/>
              </a:spcAft>
              <a:buNone/>
            </a:pPr>
            <a:r>
              <a:rPr lang="en"/>
              <a:t>Open source LLMs promote collaboration by allowing developers to build on top of existing models. Researchers and developers can build upon existing models, share improvements, and collectively advance the field.</a:t>
            </a:r>
            <a:endParaRPr/>
          </a:p>
          <a:p>
            <a:pPr indent="-598170" lvl="0" marL="914400" rtl="0" algn="l">
              <a:spcBef>
                <a:spcPts val="0"/>
              </a:spcBef>
              <a:spcAft>
                <a:spcPts val="0"/>
              </a:spcAft>
              <a:buSzPct val="100000"/>
              <a:buChar char="●"/>
            </a:pPr>
            <a:r>
              <a:rPr b="1" lang="en"/>
              <a:t>Transparency </a:t>
            </a:r>
            <a:endParaRPr b="1"/>
          </a:p>
          <a:p>
            <a:pPr indent="0" lvl="0" marL="914400" rtl="0" algn="l">
              <a:spcBef>
                <a:spcPts val="0"/>
              </a:spcBef>
              <a:spcAft>
                <a:spcPts val="0"/>
              </a:spcAft>
              <a:buNone/>
            </a:pPr>
            <a:r>
              <a:rPr lang="en"/>
              <a:t>Open source LLMs encourage transparency and accountability by allowing researchers to inspect the models and data used for training.</a:t>
            </a:r>
            <a:endParaRPr/>
          </a:p>
          <a:p>
            <a:pPr indent="-598170" lvl="0" marL="914400" rtl="0" algn="l">
              <a:spcBef>
                <a:spcPts val="0"/>
              </a:spcBef>
              <a:spcAft>
                <a:spcPts val="0"/>
              </a:spcAft>
              <a:buSzPct val="100000"/>
              <a:buChar char="●"/>
            </a:pPr>
            <a:r>
              <a:rPr b="1" lang="en"/>
              <a:t>Democratize access </a:t>
            </a:r>
            <a:endParaRPr b="1"/>
          </a:p>
          <a:p>
            <a:pPr indent="0" lvl="0" marL="914400" rtl="0" algn="l">
              <a:spcBef>
                <a:spcPts val="0"/>
              </a:spcBef>
              <a:spcAft>
                <a:spcPts val="0"/>
              </a:spcAft>
              <a:buNone/>
            </a:pPr>
            <a:r>
              <a:rPr lang="en"/>
              <a:t>Open source LLMs help to democratize access to state-of-the-art natural language processing technology enabling developers and organizations with limited resources to leverage state-of-the-art models for their applications.</a:t>
            </a:r>
            <a:endParaRPr/>
          </a:p>
          <a:p>
            <a:pPr indent="-598170" lvl="0" marL="914400" rtl="0" algn="l">
              <a:spcBef>
                <a:spcPts val="0"/>
              </a:spcBef>
              <a:spcAft>
                <a:spcPts val="0"/>
              </a:spcAft>
              <a:buSzPct val="100000"/>
              <a:buChar char="●"/>
            </a:pPr>
            <a:r>
              <a:rPr b="1" lang="en"/>
              <a:t>Federated LLMs</a:t>
            </a:r>
            <a:endParaRPr b="1"/>
          </a:p>
          <a:p>
            <a:pPr indent="0" lvl="0" marL="914400" rtl="0" algn="l">
              <a:spcBef>
                <a:spcPts val="0"/>
              </a:spcBef>
              <a:spcAft>
                <a:spcPts val="0"/>
              </a:spcAft>
              <a:buNone/>
            </a:pPr>
            <a:r>
              <a:rPr lang="en"/>
              <a:t>Open source LLMs support the emergence of decentralized and federated LLMs, allowing for increased privacy and data control.</a:t>
            </a:r>
            <a:endParaRPr/>
          </a:p>
          <a:p>
            <a:pPr indent="0" lvl="0" marL="0" rtl="0" algn="l">
              <a:spcBef>
                <a:spcPts val="0"/>
              </a:spcBef>
              <a:spcAft>
                <a:spcPts val="0"/>
              </a:spcAft>
              <a:buNone/>
            </a:pPr>
            <a: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3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76" name="Google Shape;176;p3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Opportunities for AI Development</a:t>
            </a:r>
            <a:endParaRPr/>
          </a:p>
        </p:txBody>
      </p:sp>
      <p:sp>
        <p:nvSpPr>
          <p:cNvPr id="177" name="Google Shape;177;p32"/>
          <p:cNvSpPr txBox="1"/>
          <p:nvPr>
            <p:ph idx="4294967295" type="body"/>
          </p:nvPr>
        </p:nvSpPr>
        <p:spPr>
          <a:xfrm>
            <a:off x="914400" y="2493625"/>
            <a:ext cx="16459200" cy="6832800"/>
          </a:xfrm>
          <a:prstGeom prst="rect">
            <a:avLst/>
          </a:prstGeom>
        </p:spPr>
        <p:txBody>
          <a:bodyPr anchorCtr="0" anchor="ctr" bIns="0" lIns="0" spcFirstLastPara="1" rIns="0" wrap="square" tIns="0">
            <a:normAutofit lnSpcReduction="20000"/>
          </a:bodyPr>
          <a:lstStyle/>
          <a:p>
            <a:pPr indent="0" lvl="0" marL="0" rtl="0" algn="l">
              <a:spcBef>
                <a:spcPts val="0"/>
              </a:spcBef>
              <a:spcAft>
                <a:spcPts val="0"/>
              </a:spcAft>
              <a:buNone/>
            </a:pPr>
            <a:r>
              <a:rPr b="1" lang="en" sz="2700"/>
              <a:t>Research and Innovation:</a:t>
            </a:r>
            <a:r>
              <a:rPr lang="en" sz="2700"/>
              <a:t> Open source provide researchers with valuable resources for exploring new techniques, developing novel technologies and applications, and advancing the field of AI.</a:t>
            </a:r>
            <a:endParaRPr b="1" sz="2700"/>
          </a:p>
          <a:p>
            <a:pPr indent="0" lvl="0" marL="0" rtl="0" algn="l">
              <a:spcBef>
                <a:spcPts val="0"/>
              </a:spcBef>
              <a:spcAft>
                <a:spcPts val="0"/>
              </a:spcAft>
              <a:buNone/>
            </a:pPr>
            <a:r>
              <a:rPr b="1" lang="en" sz="2700"/>
              <a:t>Collaboration and knowledge sharing:</a:t>
            </a:r>
            <a:r>
              <a:rPr lang="en" sz="2700"/>
              <a:t> Open source promote collaboration by allowing developers to build on top of existing technologies and models. share improvements, and collectively advance the field.</a:t>
            </a:r>
            <a:endParaRPr sz="2700"/>
          </a:p>
          <a:p>
            <a:pPr indent="0" lvl="0" marL="0" rtl="0" algn="l">
              <a:spcBef>
                <a:spcPts val="0"/>
              </a:spcBef>
              <a:spcAft>
                <a:spcPts val="0"/>
              </a:spcAft>
              <a:buNone/>
            </a:pPr>
            <a:r>
              <a:rPr b="1" lang="en" sz="2700"/>
              <a:t>Transparency: </a:t>
            </a:r>
            <a:r>
              <a:rPr lang="en" sz="2700"/>
              <a:t>Open source encourage transparency and accountability by allowing researchers to inspect the source code, and in the example of Gen AI, inspect and study the models and data used for training.</a:t>
            </a:r>
            <a:endParaRPr sz="2700"/>
          </a:p>
          <a:p>
            <a:pPr indent="0" lvl="0" marL="0" rtl="0" algn="l">
              <a:spcBef>
                <a:spcPts val="0"/>
              </a:spcBef>
              <a:spcAft>
                <a:spcPts val="0"/>
              </a:spcAft>
              <a:buNone/>
            </a:pPr>
            <a:r>
              <a:rPr b="1" lang="en" sz="2700"/>
              <a:t>Democratize access </a:t>
            </a:r>
            <a:r>
              <a:rPr lang="en" sz="2700"/>
              <a:t>: Open source help democratize access to state-of-the-art AI/ML technology enabling developers and organizations with limited resources to leverage and use state-of-the-art AI technologies for their applications.</a:t>
            </a:r>
            <a:endParaRPr sz="2700"/>
          </a:p>
          <a:p>
            <a:pPr indent="0" lvl="0" marL="0" rtl="0" algn="l">
              <a:spcBef>
                <a:spcPts val="0"/>
              </a:spcBef>
              <a:spcAft>
                <a:spcPts val="0"/>
              </a:spcAft>
              <a:buNone/>
            </a:pPr>
            <a:r>
              <a:rPr b="1" lang="en" sz="2700"/>
              <a:t>Federated LLMs: </a:t>
            </a:r>
            <a:r>
              <a:rPr lang="en" sz="2700"/>
              <a:t>Open source generative AI support the emergence of decentralized and federated LLMs, allowing for increased privacy and data control.</a:t>
            </a:r>
            <a:endParaRPr sz="2700"/>
          </a:p>
          <a:p>
            <a:pPr indent="0" lvl="0" marL="0" rtl="0" algn="l">
              <a:spcBef>
                <a:spcPts val="0"/>
              </a:spcBef>
              <a:spcAft>
                <a:spcPts val="0"/>
              </a:spcAft>
              <a:buNone/>
            </a:pPr>
            <a:r>
              <a:rPr b="1" lang="en" sz="2700"/>
              <a:t>Minimize fragmentation: </a:t>
            </a:r>
            <a:r>
              <a:rPr lang="en" sz="2700"/>
              <a:t>Working collaboratively on open source solution contributes to minimizing fragmentation and rallying organizations to contribute collectively toward open building blocks. </a:t>
            </a:r>
            <a:endParaRPr sz="27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86"/>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881" name="Google Shape;881;p86"/>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hlink"/>
                </a:solidFill>
                <a:hlinkClick r:id="rId3"/>
              </a:rPr>
              <a:t>Join us</a:t>
            </a:r>
            <a:r>
              <a:rPr lang="en" sz="5100"/>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882" name="Google Shape;882;p8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883" name="Google Shape;883;p86"/>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solidFill>
                  <a:schemeClr val="hlink"/>
                </a:solidFill>
                <a:uFill>
                  <a:noFill/>
                </a:uFill>
                <a:hlinkClick r:id="rId5"/>
              </a:rPr>
              <a:t>info@lfaidata.foundation</a:t>
            </a:r>
            <a:endParaRPr sz="3600"/>
          </a:p>
        </p:txBody>
      </p:sp>
      <p:grpSp>
        <p:nvGrpSpPr>
          <p:cNvPr id="884" name="Google Shape;884;p86"/>
          <p:cNvGrpSpPr/>
          <p:nvPr/>
        </p:nvGrpSpPr>
        <p:grpSpPr>
          <a:xfrm>
            <a:off x="11259879" y="5917800"/>
            <a:ext cx="4954928" cy="570451"/>
            <a:chOff x="3825390" y="2919125"/>
            <a:chExt cx="3303285" cy="380300"/>
          </a:xfrm>
        </p:grpSpPr>
        <p:pic>
          <p:nvPicPr>
            <p:cNvPr id="885" name="Google Shape;885;p86">
              <a:hlinkClick r:id="rId6"/>
            </p:cNvPr>
            <p:cNvPicPr preferRelativeResize="0"/>
            <p:nvPr/>
          </p:nvPicPr>
          <p:blipFill rotWithShape="1">
            <a:blip r:embed="rId7">
              <a:alphaModFix/>
            </a:blip>
            <a:srcRect b="0" l="0" r="0" t="0"/>
            <a:stretch/>
          </p:blipFill>
          <p:spPr>
            <a:xfrm>
              <a:off x="3825390" y="2952720"/>
              <a:ext cx="406248" cy="329906"/>
            </a:xfrm>
            <a:prstGeom prst="rect">
              <a:avLst/>
            </a:prstGeom>
            <a:noFill/>
            <a:ln>
              <a:noFill/>
            </a:ln>
          </p:spPr>
        </p:pic>
        <p:pic>
          <p:nvPicPr>
            <p:cNvPr descr="A close up of a sign&#10;&#10;Description generated with very high confidence" id="886" name="Google Shape;886;p86">
              <a:hlinkClick r:id="rId8"/>
            </p:cNvPr>
            <p:cNvPicPr preferRelativeResize="0"/>
            <p:nvPr/>
          </p:nvPicPr>
          <p:blipFill rotWithShape="1">
            <a:blip r:embed="rId9">
              <a:alphaModFix/>
            </a:blip>
            <a:srcRect b="0" l="0" r="0" t="0"/>
            <a:stretch/>
          </p:blipFill>
          <p:spPr>
            <a:xfrm>
              <a:off x="5521232" y="2952720"/>
              <a:ext cx="468549" cy="329906"/>
            </a:xfrm>
            <a:prstGeom prst="rect">
              <a:avLst/>
            </a:prstGeom>
            <a:noFill/>
            <a:ln>
              <a:noFill/>
            </a:ln>
          </p:spPr>
        </p:pic>
        <p:pic>
          <p:nvPicPr>
            <p:cNvPr descr="A picture containing clipart&#10;&#10;Description generated with very high confidence" id="887" name="Google Shape;887;p86">
              <a:hlinkClick r:id="rId10"/>
            </p:cNvPr>
            <p:cNvPicPr preferRelativeResize="0"/>
            <p:nvPr/>
          </p:nvPicPr>
          <p:blipFill rotWithShape="1">
            <a:blip r:embed="rId11">
              <a:alphaModFix/>
            </a:blip>
            <a:srcRect b="0" l="0" r="0" t="0"/>
            <a:stretch/>
          </p:blipFill>
          <p:spPr>
            <a:xfrm>
              <a:off x="4981975" y="2952720"/>
              <a:ext cx="363507" cy="329906"/>
            </a:xfrm>
            <a:prstGeom prst="rect">
              <a:avLst/>
            </a:prstGeom>
            <a:noFill/>
            <a:ln>
              <a:noFill/>
            </a:ln>
          </p:spPr>
        </p:pic>
        <p:pic>
          <p:nvPicPr>
            <p:cNvPr id="888" name="Google Shape;888;p86">
              <a:hlinkClick r:id="rId12"/>
            </p:cNvPr>
            <p:cNvPicPr preferRelativeResize="0"/>
            <p:nvPr/>
          </p:nvPicPr>
          <p:blipFill>
            <a:blip r:embed="rId13">
              <a:alphaModFix/>
            </a:blip>
            <a:stretch>
              <a:fillRect/>
            </a:stretch>
          </p:blipFill>
          <p:spPr>
            <a:xfrm>
              <a:off x="4367063" y="2948825"/>
              <a:ext cx="406250" cy="337689"/>
            </a:xfrm>
            <a:prstGeom prst="rect">
              <a:avLst/>
            </a:prstGeom>
            <a:noFill/>
            <a:ln>
              <a:noFill/>
            </a:ln>
          </p:spPr>
        </p:pic>
        <p:pic>
          <p:nvPicPr>
            <p:cNvPr id="889" name="Google Shape;889;p86">
              <a:hlinkClick r:id="rId14"/>
            </p:cNvPr>
            <p:cNvPicPr preferRelativeResize="0"/>
            <p:nvPr/>
          </p:nvPicPr>
          <p:blipFill>
            <a:blip r:embed="rId15">
              <a:alphaModFix/>
            </a:blip>
            <a:stretch>
              <a:fillRect/>
            </a:stretch>
          </p:blipFill>
          <p:spPr>
            <a:xfrm>
              <a:off x="6195726" y="2935925"/>
              <a:ext cx="363501" cy="363501"/>
            </a:xfrm>
            <a:prstGeom prst="rect">
              <a:avLst/>
            </a:prstGeom>
            <a:noFill/>
            <a:ln>
              <a:noFill/>
            </a:ln>
          </p:spPr>
        </p:pic>
        <p:pic>
          <p:nvPicPr>
            <p:cNvPr id="890" name="Google Shape;890;p86">
              <a:hlinkClick r:id="rId16"/>
            </p:cNvPr>
            <p:cNvPicPr preferRelativeResize="0"/>
            <p:nvPr/>
          </p:nvPicPr>
          <p:blipFill>
            <a:blip r:embed="rId17">
              <a:alphaModFix/>
            </a:blip>
            <a:stretch>
              <a:fillRect/>
            </a:stretch>
          </p:blipFill>
          <p:spPr>
            <a:xfrm>
              <a:off x="6765175" y="2919125"/>
              <a:ext cx="363500" cy="363500"/>
            </a:xfrm>
            <a:prstGeom prst="rect">
              <a:avLst/>
            </a:prstGeom>
            <a:noFill/>
            <a:ln>
              <a:noFill/>
            </a:ln>
          </p:spPr>
        </p:pic>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3"/>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4400"/>
              <a:t>Why are companies working on AI/ML in open source?</a:t>
            </a:r>
            <a:endParaRPr sz="4400"/>
          </a:p>
        </p:txBody>
      </p:sp>
      <p:sp>
        <p:nvSpPr>
          <p:cNvPr id="183" name="Google Shape;183;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184" name="Google Shape;184;p33"/>
          <p:cNvSpPr txBox="1"/>
          <p:nvPr>
            <p:ph idx="4294967295" type="body"/>
          </p:nvPr>
        </p:nvSpPr>
        <p:spPr>
          <a:xfrm>
            <a:off x="914400" y="2493625"/>
            <a:ext cx="16459200" cy="6832800"/>
          </a:xfrm>
          <a:prstGeom prst="rect">
            <a:avLst/>
          </a:prstGeom>
        </p:spPr>
        <p:txBody>
          <a:bodyPr anchorCtr="0" anchor="t" bIns="0" lIns="0" spcFirstLastPara="1" rIns="0" wrap="square" tIns="0">
            <a:normAutofit fontScale="92500" lnSpcReduction="10000"/>
          </a:bodyPr>
          <a:lstStyle/>
          <a:p>
            <a:pPr indent="-487838" lvl="0" marL="685800" rtl="0" algn="l">
              <a:spcBef>
                <a:spcPts val="0"/>
              </a:spcBef>
              <a:spcAft>
                <a:spcPts val="0"/>
              </a:spcAft>
              <a:buClr>
                <a:schemeClr val="accent1"/>
              </a:buClr>
              <a:buSzPct val="100000"/>
              <a:buAutoNum type="arabicPeriod"/>
            </a:pPr>
            <a:r>
              <a:rPr lang="en" sz="2900"/>
              <a:t>Access to state of the art open source libraries and frameworks backed and supported by top tier AI organizations </a:t>
            </a:r>
            <a:endParaRPr sz="2900"/>
          </a:p>
          <a:p>
            <a:pPr indent="-487838" lvl="0" marL="685800" rtl="0" algn="l">
              <a:spcBef>
                <a:spcPts val="0"/>
              </a:spcBef>
              <a:spcAft>
                <a:spcPts val="0"/>
              </a:spcAft>
              <a:buClr>
                <a:schemeClr val="accent1"/>
              </a:buClr>
              <a:buSzPct val="100000"/>
              <a:buAutoNum type="arabicPeriod"/>
            </a:pPr>
            <a:r>
              <a:rPr lang="en" sz="2900"/>
              <a:t>Minimize cost of creating baseline, non-differentiating software components </a:t>
            </a:r>
            <a:endParaRPr sz="2900"/>
          </a:p>
          <a:p>
            <a:pPr indent="-487838" lvl="0" marL="685800" rtl="0" algn="l">
              <a:spcBef>
                <a:spcPts val="0"/>
              </a:spcBef>
              <a:spcAft>
                <a:spcPts val="0"/>
              </a:spcAft>
              <a:buClr>
                <a:schemeClr val="accent1"/>
              </a:buClr>
              <a:buSzPct val="100000"/>
              <a:buAutoNum type="arabicPeriod"/>
            </a:pPr>
            <a:r>
              <a:rPr lang="en" sz="2900"/>
              <a:t>Interoperability - Many customers want interoperability and working on a common implementation in open source delivers higher quality interoperability and integration </a:t>
            </a:r>
            <a:endParaRPr sz="2900"/>
          </a:p>
          <a:p>
            <a:pPr indent="-487838" lvl="0" marL="685800" rtl="0" algn="l">
              <a:spcBef>
                <a:spcPts val="0"/>
              </a:spcBef>
              <a:spcAft>
                <a:spcPts val="0"/>
              </a:spcAft>
              <a:buClr>
                <a:schemeClr val="accent1"/>
              </a:buClr>
              <a:buSzPct val="100000"/>
              <a:buAutoNum type="arabicPeriod"/>
            </a:pPr>
            <a:r>
              <a:rPr lang="en" sz="2900"/>
              <a:t>Time to market - Use open source software to build a solution faster than building it all in your one company</a:t>
            </a:r>
            <a:endParaRPr sz="2900"/>
          </a:p>
          <a:p>
            <a:pPr indent="-487838" lvl="0" marL="685800" rtl="0" algn="l">
              <a:spcBef>
                <a:spcPts val="0"/>
              </a:spcBef>
              <a:spcAft>
                <a:spcPts val="0"/>
              </a:spcAft>
              <a:buClr>
                <a:schemeClr val="accent1"/>
              </a:buClr>
              <a:buSzPct val="100000"/>
              <a:buAutoNum type="arabicPeriod"/>
            </a:pPr>
            <a:r>
              <a:rPr lang="en" sz="2900"/>
              <a:t>Necessary to build higher value solutions - Collaborate on common technologies and innovate above the value line </a:t>
            </a:r>
            <a:endParaRPr sz="2900"/>
          </a:p>
          <a:p>
            <a:pPr indent="-487838" lvl="0" marL="685800" rtl="0" algn="l">
              <a:spcBef>
                <a:spcPts val="0"/>
              </a:spcBef>
              <a:spcAft>
                <a:spcPts val="0"/>
              </a:spcAft>
              <a:buClr>
                <a:schemeClr val="accent1"/>
              </a:buClr>
              <a:buSzPct val="100000"/>
              <a:buAutoNum type="arabicPeriod"/>
            </a:pPr>
            <a:r>
              <a:rPr lang="en" sz="2900"/>
              <a:t>Access to great specialized talent - The best engineers in the world on a technology won’t work for you- Engineers working in open source are often some of the most talented in the world</a:t>
            </a:r>
            <a:endParaRPr sz="2900"/>
          </a:p>
          <a:p>
            <a:pPr indent="-487838" lvl="0" marL="685800" rtl="0" algn="l">
              <a:spcBef>
                <a:spcPts val="0"/>
              </a:spcBef>
              <a:spcAft>
                <a:spcPts val="0"/>
              </a:spcAft>
              <a:buClr>
                <a:schemeClr val="accent1"/>
              </a:buClr>
              <a:buSzPct val="100000"/>
              <a:buAutoNum type="arabicPeriod"/>
            </a:pPr>
            <a:r>
              <a:rPr lang="en" sz="2900"/>
              <a:t>Incorporate development best practices - Open source developers have refined software development at scale and companies are trying to replicate open source development practices in their company (“innersource”)</a:t>
            </a:r>
            <a:endParaRPr sz="29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914400" y="3173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90" name="Google Shape;190;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91" name="Google Shape;191;p34"/>
          <p:cNvPicPr preferRelativeResize="0"/>
          <p:nvPr/>
        </p:nvPicPr>
        <p:blipFill>
          <a:blip r:embed="rId3">
            <a:alphaModFix/>
          </a:blip>
          <a:stretch>
            <a:fillRect/>
          </a:stretch>
        </p:blipFill>
        <p:spPr>
          <a:xfrm>
            <a:off x="0" y="1866313"/>
            <a:ext cx="18288000" cy="842068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35"/>
          <p:cNvSpPr txBox="1"/>
          <p:nvPr>
            <p:ph type="title"/>
          </p:nvPr>
        </p:nvSpPr>
        <p:spPr>
          <a:xfrm>
            <a:off x="914400" y="890050"/>
            <a:ext cx="4768800" cy="8575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
        <p:nvSpPr>
          <p:cNvPr id="197" name="Google Shape;197;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98" name="Google Shape;198;p35"/>
          <p:cNvPicPr preferRelativeResize="0"/>
          <p:nvPr/>
        </p:nvPicPr>
        <p:blipFill rotWithShape="1">
          <a:blip r:embed="rId3">
            <a:alphaModFix/>
          </a:blip>
          <a:srcRect b="0" l="4327" r="4189" t="17245"/>
          <a:stretch/>
        </p:blipFill>
        <p:spPr>
          <a:xfrm>
            <a:off x="5460926" y="821238"/>
            <a:ext cx="12494675" cy="8644523"/>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